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9" r:id="rId3"/>
    <p:sldId id="270" r:id="rId4"/>
    <p:sldId id="271" r:id="rId5"/>
    <p:sldId id="272" r:id="rId6"/>
    <p:sldId id="273" r:id="rId7"/>
    <p:sldId id="276" r:id="rId8"/>
    <p:sldId id="282" r:id="rId9"/>
    <p:sldId id="284" r:id="rId10"/>
    <p:sldId id="285" r:id="rId11"/>
    <p:sldId id="286" r:id="rId12"/>
    <p:sldId id="320" r:id="rId13"/>
    <p:sldId id="333" r:id="rId14"/>
    <p:sldId id="341" r:id="rId15"/>
    <p:sldId id="350" r:id="rId16"/>
    <p:sldId id="352" r:id="rId17"/>
    <p:sldId id="354" r:id="rId18"/>
    <p:sldId id="359" r:id="rId19"/>
    <p:sldId id="373" r:id="rId20"/>
    <p:sldId id="374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3141" y="362839"/>
            <a:ext cx="8357717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0132" y="362839"/>
            <a:ext cx="65237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07616" y="1653667"/>
            <a:ext cx="6452234" cy="274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FF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85.png"/><Relationship Id="rId21" Type="http://schemas.openxmlformats.org/officeDocument/2006/relationships/image" Target="../media/image103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23" Type="http://schemas.openxmlformats.org/officeDocument/2006/relationships/image" Target="../media/image105.png"/><Relationship Id="rId10" Type="http://schemas.openxmlformats.org/officeDocument/2006/relationships/image" Target="../media/image92.png"/><Relationship Id="rId19" Type="http://schemas.openxmlformats.org/officeDocument/2006/relationships/image" Target="../media/image101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Relationship Id="rId22" Type="http://schemas.openxmlformats.org/officeDocument/2006/relationships/image" Target="../media/image10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26" Type="http://schemas.openxmlformats.org/officeDocument/2006/relationships/image" Target="../media/image63.png"/><Relationship Id="rId3" Type="http://schemas.openxmlformats.org/officeDocument/2006/relationships/image" Target="../media/image40.png"/><Relationship Id="rId21" Type="http://schemas.openxmlformats.org/officeDocument/2006/relationships/image" Target="../media/image58.png"/><Relationship Id="rId34" Type="http://schemas.openxmlformats.org/officeDocument/2006/relationships/image" Target="../media/image71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33" Type="http://schemas.openxmlformats.org/officeDocument/2006/relationships/image" Target="../media/image70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61.png"/><Relationship Id="rId32" Type="http://schemas.openxmlformats.org/officeDocument/2006/relationships/image" Target="../media/image69.png"/><Relationship Id="rId37" Type="http://schemas.openxmlformats.org/officeDocument/2006/relationships/image" Target="../media/image74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28" Type="http://schemas.openxmlformats.org/officeDocument/2006/relationships/image" Target="../media/image65.png"/><Relationship Id="rId36" Type="http://schemas.openxmlformats.org/officeDocument/2006/relationships/image" Target="../media/image73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31" Type="http://schemas.openxmlformats.org/officeDocument/2006/relationships/image" Target="../media/image68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Relationship Id="rId27" Type="http://schemas.openxmlformats.org/officeDocument/2006/relationships/image" Target="../media/image64.png"/><Relationship Id="rId30" Type="http://schemas.openxmlformats.org/officeDocument/2006/relationships/image" Target="../media/image67.png"/><Relationship Id="rId35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6376" y="259079"/>
            <a:ext cx="5256276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6251" y="362839"/>
            <a:ext cx="4685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PYTHON</a:t>
            </a:r>
            <a:r>
              <a:rPr spc="-45" dirty="0"/>
              <a:t> </a:t>
            </a:r>
            <a:r>
              <a:rPr spc="-10" dirty="0"/>
              <a:t>CHARACTERSET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041904" y="1418844"/>
            <a:ext cx="2906395" cy="2865120"/>
            <a:chOff x="3041904" y="1418844"/>
            <a:chExt cx="2906395" cy="2865120"/>
          </a:xfrm>
        </p:grpSpPr>
        <p:sp>
          <p:nvSpPr>
            <p:cNvPr id="5" name="object 5"/>
            <p:cNvSpPr/>
            <p:nvPr/>
          </p:nvSpPr>
          <p:spPr>
            <a:xfrm>
              <a:off x="3041904" y="1418844"/>
              <a:ext cx="2906268" cy="28651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36848" y="2161031"/>
              <a:ext cx="1612391" cy="7178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00628" y="2510027"/>
              <a:ext cx="2086355" cy="7178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2984" y="2859024"/>
              <a:ext cx="886967" cy="7178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689730" y="2238248"/>
            <a:ext cx="1610360" cy="11042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065" marR="5080" indent="1270" algn="ctr">
              <a:lnSpc>
                <a:spcPts val="2750"/>
              </a:lnSpc>
              <a:spcBef>
                <a:spcPts val="395"/>
              </a:spcBef>
            </a:pPr>
            <a:r>
              <a:rPr sz="2500" b="1" spc="-5" dirty="0">
                <a:solidFill>
                  <a:srgbClr val="FFFFFF"/>
                </a:solidFill>
                <a:latin typeface="Carlito"/>
                <a:cs typeface="Carlito"/>
              </a:rPr>
              <a:t>PYTHON  </a:t>
            </a:r>
            <a:r>
              <a:rPr sz="2500" b="1" spc="-10" dirty="0">
                <a:solidFill>
                  <a:srgbClr val="FFFFFF"/>
                </a:solidFill>
                <a:latin typeface="Carlito"/>
                <a:cs typeface="Carlito"/>
              </a:rPr>
              <a:t>CHAR</a:t>
            </a:r>
            <a:r>
              <a:rPr sz="2500" b="1" spc="-4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500" b="1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500" b="1" spc="-10" dirty="0">
                <a:solidFill>
                  <a:srgbClr val="FFFFFF"/>
                </a:solidFill>
                <a:latin typeface="Carlito"/>
                <a:cs typeface="Carlito"/>
              </a:rPr>
              <a:t>TER  SET</a:t>
            </a:r>
            <a:endParaRPr sz="25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42976" y="3714752"/>
            <a:ext cx="6240780" cy="2307336"/>
            <a:chOff x="1941576" y="4230623"/>
            <a:chExt cx="6240780" cy="2307336"/>
          </a:xfrm>
        </p:grpSpPr>
        <p:sp>
          <p:nvSpPr>
            <p:cNvPr id="11" name="object 11"/>
            <p:cNvSpPr/>
            <p:nvPr/>
          </p:nvSpPr>
          <p:spPr>
            <a:xfrm>
              <a:off x="1952244" y="4230623"/>
              <a:ext cx="6190487" cy="21579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41576" y="4261103"/>
              <a:ext cx="6240780" cy="227685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99488" y="4255007"/>
              <a:ext cx="6096000" cy="2063750"/>
            </a:xfrm>
            <a:custGeom>
              <a:avLst/>
              <a:gdLst/>
              <a:ahLst/>
              <a:cxnLst/>
              <a:rect l="l" t="t" r="r" b="b"/>
              <a:pathLst>
                <a:path w="6096000" h="2063750">
                  <a:moveTo>
                    <a:pt x="5889625" y="0"/>
                  </a:moveTo>
                  <a:lnTo>
                    <a:pt x="206375" y="0"/>
                  </a:lnTo>
                  <a:lnTo>
                    <a:pt x="159033" y="5446"/>
                  </a:lnTo>
                  <a:lnTo>
                    <a:pt x="115586" y="20964"/>
                  </a:lnTo>
                  <a:lnTo>
                    <a:pt x="77269" y="45316"/>
                  </a:lnTo>
                  <a:lnTo>
                    <a:pt x="45316" y="77269"/>
                  </a:lnTo>
                  <a:lnTo>
                    <a:pt x="20964" y="115586"/>
                  </a:lnTo>
                  <a:lnTo>
                    <a:pt x="5446" y="159033"/>
                  </a:lnTo>
                  <a:lnTo>
                    <a:pt x="0" y="206375"/>
                  </a:lnTo>
                  <a:lnTo>
                    <a:pt x="0" y="1857146"/>
                  </a:lnTo>
                  <a:lnTo>
                    <a:pt x="5446" y="1904462"/>
                  </a:lnTo>
                  <a:lnTo>
                    <a:pt x="20964" y="1947896"/>
                  </a:lnTo>
                  <a:lnTo>
                    <a:pt x="45316" y="1986210"/>
                  </a:lnTo>
                  <a:lnTo>
                    <a:pt x="77269" y="2018165"/>
                  </a:lnTo>
                  <a:lnTo>
                    <a:pt x="115586" y="2042523"/>
                  </a:lnTo>
                  <a:lnTo>
                    <a:pt x="159033" y="2058046"/>
                  </a:lnTo>
                  <a:lnTo>
                    <a:pt x="206375" y="2063496"/>
                  </a:lnTo>
                  <a:lnTo>
                    <a:pt x="5889625" y="2063496"/>
                  </a:lnTo>
                  <a:lnTo>
                    <a:pt x="5936966" y="2058046"/>
                  </a:lnTo>
                  <a:lnTo>
                    <a:pt x="5980413" y="2042523"/>
                  </a:lnTo>
                  <a:lnTo>
                    <a:pt x="6018730" y="2018165"/>
                  </a:lnTo>
                  <a:lnTo>
                    <a:pt x="6050683" y="1986210"/>
                  </a:lnTo>
                  <a:lnTo>
                    <a:pt x="6075035" y="1947896"/>
                  </a:lnTo>
                  <a:lnTo>
                    <a:pt x="6090553" y="1904462"/>
                  </a:lnTo>
                  <a:lnTo>
                    <a:pt x="6096000" y="1857146"/>
                  </a:lnTo>
                  <a:lnTo>
                    <a:pt x="6096000" y="206375"/>
                  </a:lnTo>
                  <a:lnTo>
                    <a:pt x="6090553" y="159033"/>
                  </a:lnTo>
                  <a:lnTo>
                    <a:pt x="6075035" y="115586"/>
                  </a:lnTo>
                  <a:lnTo>
                    <a:pt x="6050683" y="77269"/>
                  </a:lnTo>
                  <a:lnTo>
                    <a:pt x="6018730" y="45316"/>
                  </a:lnTo>
                  <a:lnTo>
                    <a:pt x="5980413" y="20964"/>
                  </a:lnTo>
                  <a:lnTo>
                    <a:pt x="5936966" y="5446"/>
                  </a:lnTo>
                  <a:lnTo>
                    <a:pt x="588962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99488" y="4255007"/>
              <a:ext cx="6096000" cy="2063750"/>
            </a:xfrm>
            <a:custGeom>
              <a:avLst/>
              <a:gdLst/>
              <a:ahLst/>
              <a:cxnLst/>
              <a:rect l="l" t="t" r="r" b="b"/>
              <a:pathLst>
                <a:path w="6096000" h="2063750">
                  <a:moveTo>
                    <a:pt x="0" y="206375"/>
                  </a:moveTo>
                  <a:lnTo>
                    <a:pt x="5446" y="159033"/>
                  </a:lnTo>
                  <a:lnTo>
                    <a:pt x="20964" y="115586"/>
                  </a:lnTo>
                  <a:lnTo>
                    <a:pt x="45316" y="77269"/>
                  </a:lnTo>
                  <a:lnTo>
                    <a:pt x="77269" y="45316"/>
                  </a:lnTo>
                  <a:lnTo>
                    <a:pt x="115586" y="20964"/>
                  </a:lnTo>
                  <a:lnTo>
                    <a:pt x="159033" y="5446"/>
                  </a:lnTo>
                  <a:lnTo>
                    <a:pt x="206375" y="0"/>
                  </a:lnTo>
                  <a:lnTo>
                    <a:pt x="5889625" y="0"/>
                  </a:lnTo>
                  <a:lnTo>
                    <a:pt x="5936966" y="5446"/>
                  </a:lnTo>
                  <a:lnTo>
                    <a:pt x="5980413" y="20964"/>
                  </a:lnTo>
                  <a:lnTo>
                    <a:pt x="6018730" y="45316"/>
                  </a:lnTo>
                  <a:lnTo>
                    <a:pt x="6050683" y="77269"/>
                  </a:lnTo>
                  <a:lnTo>
                    <a:pt x="6075035" y="115586"/>
                  </a:lnTo>
                  <a:lnTo>
                    <a:pt x="6090553" y="159033"/>
                  </a:lnTo>
                  <a:lnTo>
                    <a:pt x="6096000" y="206375"/>
                  </a:lnTo>
                  <a:lnTo>
                    <a:pt x="6096000" y="1857146"/>
                  </a:lnTo>
                  <a:lnTo>
                    <a:pt x="6090553" y="1904462"/>
                  </a:lnTo>
                  <a:lnTo>
                    <a:pt x="6075035" y="1947896"/>
                  </a:lnTo>
                  <a:lnTo>
                    <a:pt x="6050683" y="1986210"/>
                  </a:lnTo>
                  <a:lnTo>
                    <a:pt x="6018730" y="2018165"/>
                  </a:lnTo>
                  <a:lnTo>
                    <a:pt x="5980413" y="2042523"/>
                  </a:lnTo>
                  <a:lnTo>
                    <a:pt x="5936966" y="2058046"/>
                  </a:lnTo>
                  <a:lnTo>
                    <a:pt x="5889625" y="2063496"/>
                  </a:lnTo>
                  <a:lnTo>
                    <a:pt x="206375" y="2063496"/>
                  </a:lnTo>
                  <a:lnTo>
                    <a:pt x="159033" y="2058046"/>
                  </a:lnTo>
                  <a:lnTo>
                    <a:pt x="115586" y="2042523"/>
                  </a:lnTo>
                  <a:lnTo>
                    <a:pt x="77269" y="2018165"/>
                  </a:lnTo>
                  <a:lnTo>
                    <a:pt x="45316" y="1986210"/>
                  </a:lnTo>
                  <a:lnTo>
                    <a:pt x="20964" y="1947896"/>
                  </a:lnTo>
                  <a:lnTo>
                    <a:pt x="5446" y="1904462"/>
                  </a:lnTo>
                  <a:lnTo>
                    <a:pt x="0" y="1857146"/>
                  </a:lnTo>
                  <a:lnTo>
                    <a:pt x="0" y="206375"/>
                  </a:lnTo>
                  <a:close/>
                </a:path>
              </a:pathLst>
            </a:custGeom>
            <a:ln w="914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65120" y="4279391"/>
              <a:ext cx="382524" cy="52120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79876" y="4279391"/>
              <a:ext cx="382524" cy="52120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53868" y="4571999"/>
              <a:ext cx="382524" cy="52120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29227" y="4864607"/>
              <a:ext cx="382524" cy="52120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143108" y="3714752"/>
            <a:ext cx="1842770" cy="9036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40"/>
              </a:spcBef>
              <a:buFont typeface="Carlito"/>
              <a:buChar char="•"/>
              <a:tabLst>
                <a:tab pos="185420" algn="l"/>
              </a:tabLst>
            </a:pPr>
            <a:r>
              <a:rPr sz="1800" b="1" spc="-15" dirty="0">
                <a:latin typeface="Carlito"/>
                <a:cs typeface="Carlito"/>
              </a:rPr>
              <a:t>Letters:- </a:t>
            </a:r>
            <a:r>
              <a:rPr sz="1800" b="1" dirty="0">
                <a:latin typeface="Carlito"/>
                <a:cs typeface="Carlito"/>
              </a:rPr>
              <a:t>A-Z,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a-z</a:t>
            </a:r>
            <a:endParaRPr sz="18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Font typeface="Carlito"/>
              <a:buChar char="•"/>
              <a:tabLst>
                <a:tab pos="185420" algn="l"/>
              </a:tabLst>
            </a:pPr>
            <a:r>
              <a:rPr sz="1800" b="1" spc="-5" dirty="0">
                <a:latin typeface="Carlito"/>
                <a:cs typeface="Carlito"/>
              </a:rPr>
              <a:t>Digits:- </a:t>
            </a:r>
            <a:r>
              <a:rPr sz="1800" b="1" dirty="0">
                <a:latin typeface="Carlito"/>
                <a:cs typeface="Carlito"/>
              </a:rPr>
              <a:t>0 </a:t>
            </a:r>
            <a:r>
              <a:rPr sz="1800" b="1" spc="-10" dirty="0">
                <a:latin typeface="Carlito"/>
                <a:cs typeface="Carlito"/>
              </a:rPr>
              <a:t>to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9</a:t>
            </a:r>
            <a:endParaRPr sz="18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Font typeface="Carlito"/>
              <a:buChar char="•"/>
              <a:tabLst>
                <a:tab pos="185420" algn="l"/>
              </a:tabLst>
            </a:pPr>
            <a:r>
              <a:rPr sz="1800" b="1" spc="-5" dirty="0">
                <a:latin typeface="Carlito"/>
                <a:cs typeface="Carlito"/>
              </a:rPr>
              <a:t>Special</a:t>
            </a:r>
            <a:r>
              <a:rPr sz="1800" b="1" spc="-5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Symbols:-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28992" y="4857760"/>
            <a:ext cx="38500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space + - / ( ) [ ] = ! = &lt; &gt; , ‘ “ $ # ; : ?</a:t>
            </a:r>
            <a:r>
              <a:rPr sz="1800" b="1" spc="-14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&amp;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33644" y="2211323"/>
            <a:ext cx="2176272" cy="27721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13432" y="2970276"/>
            <a:ext cx="6018530" cy="982980"/>
            <a:chOff x="2313432" y="2970276"/>
            <a:chExt cx="6018530" cy="982980"/>
          </a:xfrm>
        </p:grpSpPr>
        <p:sp>
          <p:nvSpPr>
            <p:cNvPr id="3" name="object 3"/>
            <p:cNvSpPr/>
            <p:nvPr/>
          </p:nvSpPr>
          <p:spPr>
            <a:xfrm>
              <a:off x="2313432" y="2970276"/>
              <a:ext cx="6018276" cy="982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79548" y="2988564"/>
              <a:ext cx="5715000" cy="8991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19197" y="3079191"/>
            <a:ext cx="5207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62070" algn="l"/>
              </a:tabLst>
            </a:pPr>
            <a:r>
              <a:rPr sz="3200" spc="-5" dirty="0">
                <a:solidFill>
                  <a:srgbClr val="622422"/>
                </a:solidFill>
              </a:rPr>
              <a:t>Wh</a:t>
            </a:r>
            <a:r>
              <a:rPr sz="3200" spc="-35" dirty="0">
                <a:solidFill>
                  <a:srgbClr val="622422"/>
                </a:solidFill>
              </a:rPr>
              <a:t>a</a:t>
            </a:r>
            <a:r>
              <a:rPr sz="3200" dirty="0">
                <a:solidFill>
                  <a:srgbClr val="622422"/>
                </a:solidFill>
              </a:rPr>
              <a:t>t</a:t>
            </a:r>
            <a:r>
              <a:rPr sz="3200" spc="-25" dirty="0">
                <a:solidFill>
                  <a:srgbClr val="622422"/>
                </a:solidFill>
              </a:rPr>
              <a:t> </a:t>
            </a:r>
            <a:r>
              <a:rPr sz="3200" dirty="0">
                <a:solidFill>
                  <a:srgbClr val="622422"/>
                </a:solidFill>
              </a:rPr>
              <a:t>a</a:t>
            </a:r>
            <a:r>
              <a:rPr sz="3200" spc="-35" dirty="0">
                <a:solidFill>
                  <a:srgbClr val="622422"/>
                </a:solidFill>
              </a:rPr>
              <a:t>r</a:t>
            </a:r>
            <a:r>
              <a:rPr sz="3200" dirty="0">
                <a:solidFill>
                  <a:srgbClr val="622422"/>
                </a:solidFill>
              </a:rPr>
              <a:t>e</a:t>
            </a:r>
            <a:r>
              <a:rPr sz="3200" spc="-5" dirty="0">
                <a:solidFill>
                  <a:srgbClr val="622422"/>
                </a:solidFill>
              </a:rPr>
              <a:t> </a:t>
            </a:r>
            <a:r>
              <a:rPr sz="3200" dirty="0">
                <a:solidFill>
                  <a:srgbClr val="622422"/>
                </a:solidFill>
              </a:rPr>
              <a:t>t</a:t>
            </a:r>
            <a:r>
              <a:rPr sz="3200" spc="-15" dirty="0">
                <a:solidFill>
                  <a:srgbClr val="622422"/>
                </a:solidFill>
              </a:rPr>
              <a:t>h</a:t>
            </a:r>
            <a:r>
              <a:rPr sz="3200" dirty="0">
                <a:solidFill>
                  <a:srgbClr val="622422"/>
                </a:solidFill>
              </a:rPr>
              <a:t>e</a:t>
            </a:r>
            <a:r>
              <a:rPr sz="3200" spc="-5" dirty="0">
                <a:solidFill>
                  <a:srgbClr val="622422"/>
                </a:solidFill>
              </a:rPr>
              <a:t> </a:t>
            </a:r>
            <a:r>
              <a:rPr sz="3200" dirty="0">
                <a:solidFill>
                  <a:srgbClr val="622422"/>
                </a:solidFill>
              </a:rPr>
              <a:t>t</a:t>
            </a:r>
            <a:r>
              <a:rPr sz="3200" spc="-15" dirty="0">
                <a:solidFill>
                  <a:srgbClr val="622422"/>
                </a:solidFill>
              </a:rPr>
              <a:t>y</a:t>
            </a:r>
            <a:r>
              <a:rPr sz="3200" dirty="0">
                <a:solidFill>
                  <a:srgbClr val="622422"/>
                </a:solidFill>
              </a:rPr>
              <a:t>p</a:t>
            </a:r>
            <a:r>
              <a:rPr sz="3200" spc="-10" dirty="0">
                <a:solidFill>
                  <a:srgbClr val="622422"/>
                </a:solidFill>
              </a:rPr>
              <a:t>e</a:t>
            </a:r>
            <a:r>
              <a:rPr sz="3200" dirty="0">
                <a:solidFill>
                  <a:srgbClr val="622422"/>
                </a:solidFill>
              </a:rPr>
              <a:t>s of	li</a:t>
            </a:r>
            <a:r>
              <a:rPr sz="3200" spc="-25" dirty="0">
                <a:solidFill>
                  <a:srgbClr val="622422"/>
                </a:solidFill>
              </a:rPr>
              <a:t>t</a:t>
            </a:r>
            <a:r>
              <a:rPr sz="3200" spc="-5" dirty="0">
                <a:solidFill>
                  <a:srgbClr val="622422"/>
                </a:solidFill>
              </a:rPr>
              <a:t>e</a:t>
            </a:r>
            <a:r>
              <a:rPr sz="3200" spc="-80" dirty="0">
                <a:solidFill>
                  <a:srgbClr val="622422"/>
                </a:solidFill>
              </a:rPr>
              <a:t>r</a:t>
            </a:r>
            <a:r>
              <a:rPr sz="3200" dirty="0">
                <a:solidFill>
                  <a:srgbClr val="622422"/>
                </a:solidFill>
              </a:rPr>
              <a:t>als?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404" y="362839"/>
            <a:ext cx="7607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TYPES </a:t>
            </a:r>
            <a:r>
              <a:rPr spc="-5" dirty="0"/>
              <a:t>OF </a:t>
            </a:r>
            <a:r>
              <a:rPr dirty="0"/>
              <a:t>LITERALS / </a:t>
            </a:r>
            <a:r>
              <a:rPr spc="-45" dirty="0"/>
              <a:t>CONSTANT</a:t>
            </a:r>
            <a:r>
              <a:rPr spc="-50" dirty="0"/>
              <a:t> </a:t>
            </a:r>
            <a:r>
              <a:rPr spc="-55" dirty="0"/>
              <a:t>VALUES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226945" y="1357298"/>
            <a:ext cx="6917055" cy="4025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What are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the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types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of</a:t>
            </a:r>
            <a:r>
              <a:rPr sz="3200" b="1" spc="-4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literals?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rlito"/>
              <a:cs typeface="Carlito"/>
            </a:endParaRPr>
          </a:p>
          <a:p>
            <a:pPr marL="1841500" indent="-915035">
              <a:lnSpc>
                <a:spcPct val="100000"/>
              </a:lnSpc>
              <a:buAutoNum type="arabicParenR"/>
              <a:tabLst>
                <a:tab pos="1841500" algn="l"/>
                <a:tab pos="1842135" algn="l"/>
              </a:tabLst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String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Literals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2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Constants.</a:t>
            </a:r>
            <a:endParaRPr sz="3200">
              <a:latin typeface="Carlito"/>
              <a:cs typeface="Carlito"/>
            </a:endParaRPr>
          </a:p>
          <a:p>
            <a:pPr marL="1841500" indent="-915035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1841500" algn="l"/>
                <a:tab pos="1842135" algn="l"/>
              </a:tabLst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Numeric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Literals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200" b="1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Constants.</a:t>
            </a:r>
            <a:endParaRPr sz="3200">
              <a:latin typeface="Carlito"/>
              <a:cs typeface="Carlito"/>
            </a:endParaRPr>
          </a:p>
          <a:p>
            <a:pPr marL="1841500" indent="-91503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1841500" algn="l"/>
                <a:tab pos="1842135" algn="l"/>
              </a:tabLst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Boolean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Literals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200" b="1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Constants.</a:t>
            </a:r>
            <a:endParaRPr sz="3200">
              <a:latin typeface="Carlito"/>
              <a:cs typeface="Carlito"/>
            </a:endParaRPr>
          </a:p>
          <a:p>
            <a:pPr marL="1841500" indent="-91503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1841500" algn="l"/>
                <a:tab pos="1842135" algn="l"/>
              </a:tabLst>
            </a:pP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Special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</a:t>
            </a:r>
            <a:r>
              <a:rPr sz="32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None.</a:t>
            </a:r>
            <a:endParaRPr sz="3200">
              <a:latin typeface="Carlito"/>
              <a:cs typeface="Carlito"/>
            </a:endParaRPr>
          </a:p>
          <a:p>
            <a:pPr marL="1841500" indent="-91503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1841500" algn="l"/>
                <a:tab pos="1842135" algn="l"/>
              </a:tabLst>
            </a:pP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</a:t>
            </a:r>
            <a:r>
              <a:rPr sz="32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Collections.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2976" y="214290"/>
            <a:ext cx="682658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</a:t>
            </a:r>
            <a:r>
              <a:rPr/>
              <a:t>. </a:t>
            </a:r>
            <a:r>
              <a:rPr smtClean="0"/>
              <a:t>NUMERICA</a:t>
            </a:r>
            <a:r>
              <a:rPr lang="en-IN" dirty="0" smtClean="0"/>
              <a:t>L </a:t>
            </a:r>
            <a:r>
              <a:rPr smtClean="0"/>
              <a:t>LITERALS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2000232" y="1000108"/>
            <a:ext cx="678624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964689" algn="l"/>
                <a:tab pos="3394075" algn="l"/>
                <a:tab pos="4417060" algn="l"/>
                <a:tab pos="5199380" algn="l"/>
              </a:tabLst>
            </a:pP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Nu</a:t>
            </a: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meri</a:t>
            </a:r>
            <a:r>
              <a:rPr sz="3200" b="1" spc="-35" smtClean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al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Li</a:t>
            </a:r>
            <a:r>
              <a:rPr sz="3200" b="1" spc="-45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200" b="1" spc="-80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200" b="1" spc="-15" smtClean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ls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3200" b="1" spc="-70" smtClean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200" b="1" spc="-30" smtClean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60" smtClean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ollowi</a:t>
            </a:r>
            <a:r>
              <a:rPr sz="3200" b="1" spc="-15" smtClean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g 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types: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5984" y="2500306"/>
            <a:ext cx="2380615" cy="1781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66FF33"/>
                </a:solidFill>
                <a:latin typeface="Carlito"/>
                <a:cs typeface="Carlito"/>
              </a:rPr>
              <a:t>int </a:t>
            </a:r>
            <a:r>
              <a:rPr sz="3200" b="1" dirty="0">
                <a:solidFill>
                  <a:srgbClr val="66FF33"/>
                </a:solidFill>
                <a:latin typeface="Carlito"/>
                <a:cs typeface="Carlito"/>
              </a:rPr>
              <a:t>or</a:t>
            </a:r>
            <a:r>
              <a:rPr sz="3200" b="1" spc="-65" dirty="0">
                <a:solidFill>
                  <a:srgbClr val="66FF33"/>
                </a:solidFill>
                <a:latin typeface="Carlito"/>
                <a:cs typeface="Carlito"/>
              </a:rPr>
              <a:t> </a:t>
            </a:r>
            <a:r>
              <a:rPr sz="3200" b="1" spc="-20" dirty="0">
                <a:solidFill>
                  <a:srgbClr val="66FF33"/>
                </a:solidFill>
                <a:latin typeface="Carlito"/>
                <a:cs typeface="Carlito"/>
              </a:rPr>
              <a:t>integers  </a:t>
            </a:r>
            <a:r>
              <a:rPr sz="3200" b="1" spc="-10" dirty="0">
                <a:solidFill>
                  <a:srgbClr val="FF00FF"/>
                </a:solidFill>
                <a:latin typeface="Carlito"/>
                <a:cs typeface="Carlito"/>
              </a:rPr>
              <a:t>float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Complex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29256" y="2428868"/>
            <a:ext cx="3295650" cy="17811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865"/>
              </a:spcBef>
              <a:buChar char="-"/>
              <a:tabLst>
                <a:tab pos="229235" algn="l"/>
              </a:tabLst>
            </a:pP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Whole</a:t>
            </a:r>
            <a:r>
              <a:rPr sz="32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numbers</a:t>
            </a:r>
            <a:endParaRPr sz="3200">
              <a:latin typeface="Carlito"/>
              <a:cs typeface="Carlito"/>
            </a:endParaRPr>
          </a:p>
          <a:p>
            <a:pPr marL="228600" indent="-216535">
              <a:lnSpc>
                <a:spcPct val="100000"/>
              </a:lnSpc>
              <a:spcBef>
                <a:spcPts val="765"/>
              </a:spcBef>
              <a:buChar char="-"/>
              <a:tabLst>
                <a:tab pos="229235" algn="l"/>
              </a:tabLst>
            </a:pP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real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values</a:t>
            </a:r>
            <a:endParaRPr sz="3200">
              <a:latin typeface="Carlito"/>
              <a:cs typeface="Carlito"/>
            </a:endParaRPr>
          </a:p>
          <a:p>
            <a:pPr marL="228600" indent="-216535">
              <a:lnSpc>
                <a:spcPct val="100000"/>
              </a:lnSpc>
              <a:spcBef>
                <a:spcPts val="770"/>
              </a:spcBef>
              <a:buChar char="-"/>
              <a:tabLst>
                <a:tab pos="229235" algn="l"/>
              </a:tabLst>
            </a:pP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Complex</a:t>
            </a:r>
            <a:r>
              <a:rPr sz="32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numbers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4944" y="259079"/>
            <a:ext cx="970788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>
              <a:lnSpc>
                <a:spcPct val="100000"/>
              </a:lnSpc>
              <a:spcBef>
                <a:spcPts val="100"/>
              </a:spcBef>
              <a:tabLst>
                <a:tab pos="1498600" algn="l"/>
              </a:tabLst>
            </a:pPr>
            <a:r>
              <a:rPr spc="-5" dirty="0"/>
              <a:t>3)	</a:t>
            </a:r>
            <a:r>
              <a:rPr spc="-10" dirty="0"/>
              <a:t>BOOLEAN </a:t>
            </a:r>
            <a:r>
              <a:rPr dirty="0"/>
              <a:t>LITERALS </a:t>
            </a:r>
            <a:r>
              <a:rPr spc="-5" dirty="0"/>
              <a:t>OR</a:t>
            </a:r>
            <a:r>
              <a:rPr spc="-60" dirty="0"/>
              <a:t> </a:t>
            </a:r>
            <a:r>
              <a:rPr spc="-35" dirty="0"/>
              <a:t>CONSTANTS.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428728" y="1571612"/>
            <a:ext cx="678688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8590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A Boolean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literal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in python is used 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to represent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the Boolean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values </a:t>
            </a:r>
            <a:r>
              <a:rPr sz="2800" b="1" dirty="0">
                <a:solidFill>
                  <a:srgbClr val="FFFFFF"/>
                </a:solidFill>
                <a:latin typeface="Carlito"/>
                <a:cs typeface="Carlito"/>
              </a:rPr>
              <a:t>(true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or  false).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643042" y="3032760"/>
            <a:ext cx="6116320" cy="3825240"/>
            <a:chOff x="1712976" y="2587751"/>
            <a:chExt cx="6116320" cy="3825240"/>
          </a:xfrm>
        </p:grpSpPr>
        <p:sp>
          <p:nvSpPr>
            <p:cNvPr id="25" name="object 25"/>
            <p:cNvSpPr/>
            <p:nvPr/>
          </p:nvSpPr>
          <p:spPr>
            <a:xfrm>
              <a:off x="1712976" y="3070859"/>
              <a:ext cx="4250436" cy="32171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11068" y="2587751"/>
              <a:ext cx="4617720" cy="38252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44748" y="3861434"/>
              <a:ext cx="4322445" cy="2470150"/>
            </a:xfrm>
            <a:custGeom>
              <a:avLst/>
              <a:gdLst/>
              <a:ahLst/>
              <a:cxnLst/>
              <a:rect l="l" t="t" r="r" b="b"/>
              <a:pathLst>
                <a:path w="4322445" h="2470150">
                  <a:moveTo>
                    <a:pt x="4299458" y="0"/>
                  </a:moveTo>
                  <a:lnTo>
                    <a:pt x="4287855" y="45914"/>
                  </a:lnTo>
                  <a:lnTo>
                    <a:pt x="4271537" y="91696"/>
                  </a:lnTo>
                  <a:lnTo>
                    <a:pt x="4250575" y="137315"/>
                  </a:lnTo>
                  <a:lnTo>
                    <a:pt x="4225039" y="182740"/>
                  </a:lnTo>
                  <a:lnTo>
                    <a:pt x="4195002" y="227943"/>
                  </a:lnTo>
                  <a:lnTo>
                    <a:pt x="4160535" y="272892"/>
                  </a:lnTo>
                  <a:lnTo>
                    <a:pt x="4121708" y="317558"/>
                  </a:lnTo>
                  <a:lnTo>
                    <a:pt x="4078593" y="361911"/>
                  </a:lnTo>
                  <a:lnTo>
                    <a:pt x="4031261" y="405919"/>
                  </a:lnTo>
                  <a:lnTo>
                    <a:pt x="3979783" y="449553"/>
                  </a:lnTo>
                  <a:lnTo>
                    <a:pt x="3924231" y="492784"/>
                  </a:lnTo>
                  <a:lnTo>
                    <a:pt x="3864676" y="535580"/>
                  </a:lnTo>
                  <a:lnTo>
                    <a:pt x="3801188" y="577911"/>
                  </a:lnTo>
                  <a:lnTo>
                    <a:pt x="3767992" y="598893"/>
                  </a:lnTo>
                  <a:lnTo>
                    <a:pt x="3733840" y="619748"/>
                  </a:lnTo>
                  <a:lnTo>
                    <a:pt x="3698740" y="640472"/>
                  </a:lnTo>
                  <a:lnTo>
                    <a:pt x="3662702" y="661060"/>
                  </a:lnTo>
                  <a:lnTo>
                    <a:pt x="3625735" y="681510"/>
                  </a:lnTo>
                  <a:lnTo>
                    <a:pt x="3587846" y="701818"/>
                  </a:lnTo>
                  <a:lnTo>
                    <a:pt x="3549046" y="721979"/>
                  </a:lnTo>
                  <a:lnTo>
                    <a:pt x="3509343" y="741990"/>
                  </a:lnTo>
                  <a:lnTo>
                    <a:pt x="3468746" y="761847"/>
                  </a:lnTo>
                  <a:lnTo>
                    <a:pt x="3427263" y="781547"/>
                  </a:lnTo>
                  <a:lnTo>
                    <a:pt x="3384905" y="801085"/>
                  </a:lnTo>
                  <a:lnTo>
                    <a:pt x="3341679" y="820459"/>
                  </a:lnTo>
                  <a:lnTo>
                    <a:pt x="3297595" y="839663"/>
                  </a:lnTo>
                  <a:lnTo>
                    <a:pt x="3252662" y="858695"/>
                  </a:lnTo>
                  <a:lnTo>
                    <a:pt x="3206888" y="877550"/>
                  </a:lnTo>
                  <a:lnTo>
                    <a:pt x="3160282" y="896225"/>
                  </a:lnTo>
                  <a:lnTo>
                    <a:pt x="3112853" y="914717"/>
                  </a:lnTo>
                  <a:lnTo>
                    <a:pt x="3064611" y="933020"/>
                  </a:lnTo>
                  <a:lnTo>
                    <a:pt x="3015564" y="951132"/>
                  </a:lnTo>
                  <a:lnTo>
                    <a:pt x="2965720" y="969049"/>
                  </a:lnTo>
                  <a:lnTo>
                    <a:pt x="2915090" y="986766"/>
                  </a:lnTo>
                  <a:lnTo>
                    <a:pt x="2863681" y="1004281"/>
                  </a:lnTo>
                  <a:lnTo>
                    <a:pt x="2811503" y="1021589"/>
                  </a:lnTo>
                  <a:lnTo>
                    <a:pt x="2758564" y="1038687"/>
                  </a:lnTo>
                  <a:lnTo>
                    <a:pt x="2704874" y="1055571"/>
                  </a:lnTo>
                  <a:lnTo>
                    <a:pt x="2650441" y="1072237"/>
                  </a:lnTo>
                  <a:lnTo>
                    <a:pt x="2595274" y="1088681"/>
                  </a:lnTo>
                  <a:lnTo>
                    <a:pt x="2539383" y="1104900"/>
                  </a:lnTo>
                  <a:lnTo>
                    <a:pt x="2482775" y="1120890"/>
                  </a:lnTo>
                  <a:lnTo>
                    <a:pt x="2425461" y="1136647"/>
                  </a:lnTo>
                  <a:lnTo>
                    <a:pt x="2367448" y="1152167"/>
                  </a:lnTo>
                  <a:lnTo>
                    <a:pt x="2308747" y="1167446"/>
                  </a:lnTo>
                  <a:lnTo>
                    <a:pt x="2249364" y="1182481"/>
                  </a:lnTo>
                  <a:lnTo>
                    <a:pt x="2189311" y="1197268"/>
                  </a:lnTo>
                  <a:lnTo>
                    <a:pt x="2128595" y="1211804"/>
                  </a:lnTo>
                  <a:lnTo>
                    <a:pt x="2067225" y="1226083"/>
                  </a:lnTo>
                  <a:lnTo>
                    <a:pt x="2005211" y="1240104"/>
                  </a:lnTo>
                  <a:lnTo>
                    <a:pt x="1942560" y="1253861"/>
                  </a:lnTo>
                  <a:lnTo>
                    <a:pt x="1879283" y="1267351"/>
                  </a:lnTo>
                  <a:lnTo>
                    <a:pt x="1815388" y="1280571"/>
                  </a:lnTo>
                  <a:lnTo>
                    <a:pt x="1750883" y="1293516"/>
                  </a:lnTo>
                  <a:lnTo>
                    <a:pt x="1685779" y="1306184"/>
                  </a:lnTo>
                  <a:lnTo>
                    <a:pt x="1620083" y="1318569"/>
                  </a:lnTo>
                  <a:lnTo>
                    <a:pt x="1553805" y="1330668"/>
                  </a:lnTo>
                  <a:lnTo>
                    <a:pt x="1486953" y="1342478"/>
                  </a:lnTo>
                  <a:lnTo>
                    <a:pt x="1419537" y="1353995"/>
                  </a:lnTo>
                  <a:lnTo>
                    <a:pt x="1351564" y="1365214"/>
                  </a:lnTo>
                  <a:lnTo>
                    <a:pt x="1283046" y="1376133"/>
                  </a:lnTo>
                  <a:lnTo>
                    <a:pt x="1213989" y="1386747"/>
                  </a:lnTo>
                  <a:lnTo>
                    <a:pt x="1144403" y="1397053"/>
                  </a:lnTo>
                  <a:lnTo>
                    <a:pt x="1074297" y="1407047"/>
                  </a:lnTo>
                  <a:lnTo>
                    <a:pt x="1003680" y="1416724"/>
                  </a:lnTo>
                  <a:lnTo>
                    <a:pt x="932561" y="1426083"/>
                  </a:lnTo>
                  <a:lnTo>
                    <a:pt x="882776" y="604138"/>
                  </a:lnTo>
                  <a:lnTo>
                    <a:pt x="0" y="1625599"/>
                  </a:lnTo>
                  <a:lnTo>
                    <a:pt x="995679" y="2469984"/>
                  </a:lnTo>
                  <a:lnTo>
                    <a:pt x="946023" y="1647952"/>
                  </a:lnTo>
                  <a:lnTo>
                    <a:pt x="1018739" y="1638382"/>
                  </a:lnTo>
                  <a:lnTo>
                    <a:pt x="1090898" y="1628486"/>
                  </a:lnTo>
                  <a:lnTo>
                    <a:pt x="1162491" y="1618265"/>
                  </a:lnTo>
                  <a:lnTo>
                    <a:pt x="1233512" y="1607725"/>
                  </a:lnTo>
                  <a:lnTo>
                    <a:pt x="1303950" y="1596869"/>
                  </a:lnTo>
                  <a:lnTo>
                    <a:pt x="1373798" y="1585702"/>
                  </a:lnTo>
                  <a:lnTo>
                    <a:pt x="1443047" y="1574227"/>
                  </a:lnTo>
                  <a:lnTo>
                    <a:pt x="1511689" y="1562450"/>
                  </a:lnTo>
                  <a:lnTo>
                    <a:pt x="1579716" y="1550373"/>
                  </a:lnTo>
                  <a:lnTo>
                    <a:pt x="1647120" y="1538001"/>
                  </a:lnTo>
                  <a:lnTo>
                    <a:pt x="1713891" y="1525338"/>
                  </a:lnTo>
                  <a:lnTo>
                    <a:pt x="1780023" y="1512388"/>
                  </a:lnTo>
                  <a:lnTo>
                    <a:pt x="1845505" y="1499155"/>
                  </a:lnTo>
                  <a:lnTo>
                    <a:pt x="1910331" y="1485644"/>
                  </a:lnTo>
                  <a:lnTo>
                    <a:pt x="1974492" y="1471858"/>
                  </a:lnTo>
                  <a:lnTo>
                    <a:pt x="2037979" y="1457801"/>
                  </a:lnTo>
                  <a:lnTo>
                    <a:pt x="2100785" y="1443478"/>
                  </a:lnTo>
                  <a:lnTo>
                    <a:pt x="2162900" y="1428893"/>
                  </a:lnTo>
                  <a:lnTo>
                    <a:pt x="2224316" y="1414049"/>
                  </a:lnTo>
                  <a:lnTo>
                    <a:pt x="2285026" y="1398951"/>
                  </a:lnTo>
                  <a:lnTo>
                    <a:pt x="2345021" y="1383604"/>
                  </a:lnTo>
                  <a:lnTo>
                    <a:pt x="2404292" y="1368010"/>
                  </a:lnTo>
                  <a:lnTo>
                    <a:pt x="2462831" y="1352174"/>
                  </a:lnTo>
                  <a:lnTo>
                    <a:pt x="2520631" y="1336101"/>
                  </a:lnTo>
                  <a:lnTo>
                    <a:pt x="2577682" y="1319793"/>
                  </a:lnTo>
                  <a:lnTo>
                    <a:pt x="2633976" y="1303257"/>
                  </a:lnTo>
                  <a:lnTo>
                    <a:pt x="2689505" y="1286494"/>
                  </a:lnTo>
                  <a:lnTo>
                    <a:pt x="2744260" y="1269510"/>
                  </a:lnTo>
                  <a:lnTo>
                    <a:pt x="2798234" y="1252309"/>
                  </a:lnTo>
                  <a:lnTo>
                    <a:pt x="2851418" y="1234895"/>
                  </a:lnTo>
                  <a:lnTo>
                    <a:pt x="2903804" y="1217271"/>
                  </a:lnTo>
                  <a:lnTo>
                    <a:pt x="2955382" y="1199443"/>
                  </a:lnTo>
                  <a:lnTo>
                    <a:pt x="3006146" y="1181413"/>
                  </a:lnTo>
                  <a:lnTo>
                    <a:pt x="3056086" y="1163187"/>
                  </a:lnTo>
                  <a:lnTo>
                    <a:pt x="3105195" y="1144768"/>
                  </a:lnTo>
                  <a:lnTo>
                    <a:pt x="3153464" y="1126160"/>
                  </a:lnTo>
                  <a:lnTo>
                    <a:pt x="3200884" y="1107367"/>
                  </a:lnTo>
                  <a:lnTo>
                    <a:pt x="3247448" y="1088394"/>
                  </a:lnTo>
                  <a:lnTo>
                    <a:pt x="3293147" y="1069245"/>
                  </a:lnTo>
                  <a:lnTo>
                    <a:pt x="3337972" y="1049923"/>
                  </a:lnTo>
                  <a:lnTo>
                    <a:pt x="3381916" y="1030433"/>
                  </a:lnTo>
                  <a:lnTo>
                    <a:pt x="3424970" y="1010778"/>
                  </a:lnTo>
                  <a:lnTo>
                    <a:pt x="3467125" y="990964"/>
                  </a:lnTo>
                  <a:lnTo>
                    <a:pt x="3508374" y="970994"/>
                  </a:lnTo>
                  <a:lnTo>
                    <a:pt x="3548709" y="950872"/>
                  </a:lnTo>
                  <a:lnTo>
                    <a:pt x="3588120" y="930602"/>
                  </a:lnTo>
                  <a:lnTo>
                    <a:pt x="3626599" y="910188"/>
                  </a:lnTo>
                  <a:lnTo>
                    <a:pt x="3664138" y="889635"/>
                  </a:lnTo>
                  <a:lnTo>
                    <a:pt x="3700730" y="868946"/>
                  </a:lnTo>
                  <a:lnTo>
                    <a:pt x="3736364" y="848126"/>
                  </a:lnTo>
                  <a:lnTo>
                    <a:pt x="3771034" y="827179"/>
                  </a:lnTo>
                  <a:lnTo>
                    <a:pt x="3804731" y="806108"/>
                  </a:lnTo>
                  <a:lnTo>
                    <a:pt x="3837446" y="784918"/>
                  </a:lnTo>
                  <a:lnTo>
                    <a:pt x="3869171" y="763613"/>
                  </a:lnTo>
                  <a:lnTo>
                    <a:pt x="3929619" y="720674"/>
                  </a:lnTo>
                  <a:lnTo>
                    <a:pt x="3986008" y="677325"/>
                  </a:lnTo>
                  <a:lnTo>
                    <a:pt x="4038271" y="633596"/>
                  </a:lnTo>
                  <a:lnTo>
                    <a:pt x="4086342" y="589523"/>
                  </a:lnTo>
                  <a:lnTo>
                    <a:pt x="4130154" y="545136"/>
                  </a:lnTo>
                  <a:lnTo>
                    <a:pt x="4169640" y="500469"/>
                  </a:lnTo>
                  <a:lnTo>
                    <a:pt x="4204734" y="455554"/>
                  </a:lnTo>
                  <a:lnTo>
                    <a:pt x="4235369" y="410425"/>
                  </a:lnTo>
                  <a:lnTo>
                    <a:pt x="4261479" y="365114"/>
                  </a:lnTo>
                  <a:lnTo>
                    <a:pt x="4282997" y="319653"/>
                  </a:lnTo>
                  <a:lnTo>
                    <a:pt x="4299857" y="274076"/>
                  </a:lnTo>
                  <a:lnTo>
                    <a:pt x="4311991" y="228416"/>
                  </a:lnTo>
                  <a:lnTo>
                    <a:pt x="4319334" y="182704"/>
                  </a:lnTo>
                  <a:lnTo>
                    <a:pt x="4321819" y="136973"/>
                  </a:lnTo>
                  <a:lnTo>
                    <a:pt x="4321219" y="114111"/>
                  </a:lnTo>
                  <a:lnTo>
                    <a:pt x="4319379" y="91257"/>
                  </a:lnTo>
                  <a:lnTo>
                    <a:pt x="4316291" y="68415"/>
                  </a:lnTo>
                  <a:lnTo>
                    <a:pt x="4311947" y="45588"/>
                  </a:lnTo>
                  <a:lnTo>
                    <a:pt x="4306339" y="22782"/>
                  </a:lnTo>
                  <a:lnTo>
                    <a:pt x="4299458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73425" y="2629260"/>
              <a:ext cx="4492625" cy="1342390"/>
            </a:xfrm>
            <a:custGeom>
              <a:avLst/>
              <a:gdLst/>
              <a:ahLst/>
              <a:cxnLst/>
              <a:rect l="l" t="t" r="r" b="b"/>
              <a:pathLst>
                <a:path w="4492625" h="1342389">
                  <a:moveTo>
                    <a:pt x="896045" y="58"/>
                  </a:moveTo>
                  <a:lnTo>
                    <a:pt x="828974" y="0"/>
                  </a:lnTo>
                  <a:lnTo>
                    <a:pt x="761564" y="276"/>
                  </a:lnTo>
                  <a:lnTo>
                    <a:pt x="693821" y="891"/>
                  </a:lnTo>
                  <a:lnTo>
                    <a:pt x="625755" y="1845"/>
                  </a:lnTo>
                  <a:lnTo>
                    <a:pt x="557374" y="3140"/>
                  </a:lnTo>
                  <a:lnTo>
                    <a:pt x="488687" y="4780"/>
                  </a:lnTo>
                  <a:lnTo>
                    <a:pt x="419701" y="6765"/>
                  </a:lnTo>
                  <a:lnTo>
                    <a:pt x="350426" y="9098"/>
                  </a:lnTo>
                  <a:lnTo>
                    <a:pt x="280869" y="11782"/>
                  </a:lnTo>
                  <a:lnTo>
                    <a:pt x="211040" y="14817"/>
                  </a:lnTo>
                  <a:lnTo>
                    <a:pt x="140946" y="18206"/>
                  </a:lnTo>
                  <a:lnTo>
                    <a:pt x="70597" y="21952"/>
                  </a:lnTo>
                  <a:lnTo>
                    <a:pt x="0" y="26055"/>
                  </a:lnTo>
                  <a:lnTo>
                    <a:pt x="13335" y="247924"/>
                  </a:lnTo>
                  <a:lnTo>
                    <a:pt x="83935" y="243824"/>
                  </a:lnTo>
                  <a:lnTo>
                    <a:pt x="154288" y="240082"/>
                  </a:lnTo>
                  <a:lnTo>
                    <a:pt x="224385" y="236696"/>
                  </a:lnTo>
                  <a:lnTo>
                    <a:pt x="294218" y="233664"/>
                  </a:lnTo>
                  <a:lnTo>
                    <a:pt x="363778" y="230984"/>
                  </a:lnTo>
                  <a:lnTo>
                    <a:pt x="433056" y="228654"/>
                  </a:lnTo>
                  <a:lnTo>
                    <a:pt x="502044" y="226671"/>
                  </a:lnTo>
                  <a:lnTo>
                    <a:pt x="570735" y="225034"/>
                  </a:lnTo>
                  <a:lnTo>
                    <a:pt x="639118" y="223741"/>
                  </a:lnTo>
                  <a:lnTo>
                    <a:pt x="707186" y="222790"/>
                  </a:lnTo>
                  <a:lnTo>
                    <a:pt x="774931" y="222178"/>
                  </a:lnTo>
                  <a:lnTo>
                    <a:pt x="842344" y="221903"/>
                  </a:lnTo>
                  <a:lnTo>
                    <a:pt x="909416" y="221964"/>
                  </a:lnTo>
                  <a:lnTo>
                    <a:pt x="976140" y="222358"/>
                  </a:lnTo>
                  <a:lnTo>
                    <a:pt x="1042506" y="223084"/>
                  </a:lnTo>
                  <a:lnTo>
                    <a:pt x="1108507" y="224138"/>
                  </a:lnTo>
                  <a:lnTo>
                    <a:pt x="1174133" y="225520"/>
                  </a:lnTo>
                  <a:lnTo>
                    <a:pt x="1239376" y="227227"/>
                  </a:lnTo>
                  <a:lnTo>
                    <a:pt x="1304229" y="229257"/>
                  </a:lnTo>
                  <a:lnTo>
                    <a:pt x="1368682" y="231608"/>
                  </a:lnTo>
                  <a:lnTo>
                    <a:pt x="1432727" y="234278"/>
                  </a:lnTo>
                  <a:lnTo>
                    <a:pt x="1496356" y="237265"/>
                  </a:lnTo>
                  <a:lnTo>
                    <a:pt x="1559560" y="240566"/>
                  </a:lnTo>
                  <a:lnTo>
                    <a:pt x="1622330" y="244181"/>
                  </a:lnTo>
                  <a:lnTo>
                    <a:pt x="1684659" y="248106"/>
                  </a:lnTo>
                  <a:lnTo>
                    <a:pt x="1746538" y="252339"/>
                  </a:lnTo>
                  <a:lnTo>
                    <a:pt x="1807958" y="256879"/>
                  </a:lnTo>
                  <a:lnTo>
                    <a:pt x="1868911" y="261724"/>
                  </a:lnTo>
                  <a:lnTo>
                    <a:pt x="1929389" y="266871"/>
                  </a:lnTo>
                  <a:lnTo>
                    <a:pt x="1989382" y="272319"/>
                  </a:lnTo>
                  <a:lnTo>
                    <a:pt x="2048884" y="278064"/>
                  </a:lnTo>
                  <a:lnTo>
                    <a:pt x="2107885" y="284106"/>
                  </a:lnTo>
                  <a:lnTo>
                    <a:pt x="2166376" y="290443"/>
                  </a:lnTo>
                  <a:lnTo>
                    <a:pt x="2224350" y="297071"/>
                  </a:lnTo>
                  <a:lnTo>
                    <a:pt x="2281798" y="303990"/>
                  </a:lnTo>
                  <a:lnTo>
                    <a:pt x="2338711" y="311196"/>
                  </a:lnTo>
                  <a:lnTo>
                    <a:pt x="2395081" y="318688"/>
                  </a:lnTo>
                  <a:lnTo>
                    <a:pt x="2450900" y="326465"/>
                  </a:lnTo>
                  <a:lnTo>
                    <a:pt x="2506159" y="334523"/>
                  </a:lnTo>
                  <a:lnTo>
                    <a:pt x="2560850" y="342861"/>
                  </a:lnTo>
                  <a:lnTo>
                    <a:pt x="2614964" y="351476"/>
                  </a:lnTo>
                  <a:lnTo>
                    <a:pt x="2668492" y="360368"/>
                  </a:lnTo>
                  <a:lnTo>
                    <a:pt x="2721428" y="369532"/>
                  </a:lnTo>
                  <a:lnTo>
                    <a:pt x="2773761" y="378969"/>
                  </a:lnTo>
                  <a:lnTo>
                    <a:pt x="2825483" y="388675"/>
                  </a:lnTo>
                  <a:lnTo>
                    <a:pt x="2876587" y="398648"/>
                  </a:lnTo>
                  <a:lnTo>
                    <a:pt x="2927064" y="408887"/>
                  </a:lnTo>
                  <a:lnTo>
                    <a:pt x="2976904" y="419388"/>
                  </a:lnTo>
                  <a:lnTo>
                    <a:pt x="3026101" y="430152"/>
                  </a:lnTo>
                  <a:lnTo>
                    <a:pt x="3074645" y="441174"/>
                  </a:lnTo>
                  <a:lnTo>
                    <a:pt x="3122527" y="452453"/>
                  </a:lnTo>
                  <a:lnTo>
                    <a:pt x="3169740" y="463988"/>
                  </a:lnTo>
                  <a:lnTo>
                    <a:pt x="3216276" y="475775"/>
                  </a:lnTo>
                  <a:lnTo>
                    <a:pt x="3262124" y="487813"/>
                  </a:lnTo>
                  <a:lnTo>
                    <a:pt x="3307278" y="500100"/>
                  </a:lnTo>
                  <a:lnTo>
                    <a:pt x="3351729" y="512634"/>
                  </a:lnTo>
                  <a:lnTo>
                    <a:pt x="3395468" y="525413"/>
                  </a:lnTo>
                  <a:lnTo>
                    <a:pt x="3438486" y="538435"/>
                  </a:lnTo>
                  <a:lnTo>
                    <a:pt x="3480776" y="551697"/>
                  </a:lnTo>
                  <a:lnTo>
                    <a:pt x="3522329" y="565197"/>
                  </a:lnTo>
                  <a:lnTo>
                    <a:pt x="3563137" y="578934"/>
                  </a:lnTo>
                  <a:lnTo>
                    <a:pt x="3603190" y="592906"/>
                  </a:lnTo>
                  <a:lnTo>
                    <a:pt x="3642482" y="607110"/>
                  </a:lnTo>
                  <a:lnTo>
                    <a:pt x="3681002" y="621544"/>
                  </a:lnTo>
                  <a:lnTo>
                    <a:pt x="3718743" y="636206"/>
                  </a:lnTo>
                  <a:lnTo>
                    <a:pt x="3755697" y="651095"/>
                  </a:lnTo>
                  <a:lnTo>
                    <a:pt x="3791854" y="666208"/>
                  </a:lnTo>
                  <a:lnTo>
                    <a:pt x="3827207" y="681542"/>
                  </a:lnTo>
                  <a:lnTo>
                    <a:pt x="3895465" y="712870"/>
                  </a:lnTo>
                  <a:lnTo>
                    <a:pt x="3960404" y="745061"/>
                  </a:lnTo>
                  <a:lnTo>
                    <a:pt x="4021956" y="778100"/>
                  </a:lnTo>
                  <a:lnTo>
                    <a:pt x="4080053" y="811968"/>
                  </a:lnTo>
                  <a:lnTo>
                    <a:pt x="4134628" y="846651"/>
                  </a:lnTo>
                  <a:lnTo>
                    <a:pt x="4185614" y="882132"/>
                  </a:lnTo>
                  <a:lnTo>
                    <a:pt x="4232942" y="918394"/>
                  </a:lnTo>
                  <a:lnTo>
                    <a:pt x="4276546" y="955420"/>
                  </a:lnTo>
                  <a:lnTo>
                    <a:pt x="4316358" y="993195"/>
                  </a:lnTo>
                  <a:lnTo>
                    <a:pt x="4352311" y="1031701"/>
                  </a:lnTo>
                  <a:lnTo>
                    <a:pt x="4384336" y="1070922"/>
                  </a:lnTo>
                  <a:lnTo>
                    <a:pt x="4412367" y="1110843"/>
                  </a:lnTo>
                  <a:lnTo>
                    <a:pt x="4436336" y="1151445"/>
                  </a:lnTo>
                  <a:lnTo>
                    <a:pt x="4456175" y="1192713"/>
                  </a:lnTo>
                  <a:lnTo>
                    <a:pt x="4471817" y="1234631"/>
                  </a:lnTo>
                  <a:lnTo>
                    <a:pt x="4483194" y="1277181"/>
                  </a:lnTo>
                  <a:lnTo>
                    <a:pt x="4490239" y="1320347"/>
                  </a:lnTo>
                  <a:lnTo>
                    <a:pt x="4492117" y="1342156"/>
                  </a:lnTo>
                  <a:lnTo>
                    <a:pt x="4478782" y="1120287"/>
                  </a:lnTo>
                  <a:lnTo>
                    <a:pt x="4473927" y="1076819"/>
                  </a:lnTo>
                  <a:lnTo>
                    <a:pt x="4464707" y="1033958"/>
                  </a:lnTo>
                  <a:lnTo>
                    <a:pt x="4451188" y="991721"/>
                  </a:lnTo>
                  <a:lnTo>
                    <a:pt x="4433438" y="950126"/>
                  </a:lnTo>
                  <a:lnTo>
                    <a:pt x="4411525" y="909187"/>
                  </a:lnTo>
                  <a:lnTo>
                    <a:pt x="4385515" y="868923"/>
                  </a:lnTo>
                  <a:lnTo>
                    <a:pt x="4355477" y="829348"/>
                  </a:lnTo>
                  <a:lnTo>
                    <a:pt x="4321478" y="790481"/>
                  </a:lnTo>
                  <a:lnTo>
                    <a:pt x="4283586" y="752336"/>
                  </a:lnTo>
                  <a:lnTo>
                    <a:pt x="4241867" y="714932"/>
                  </a:lnTo>
                  <a:lnTo>
                    <a:pt x="4196391" y="678284"/>
                  </a:lnTo>
                  <a:lnTo>
                    <a:pt x="4147223" y="642408"/>
                  </a:lnTo>
                  <a:lnTo>
                    <a:pt x="4094432" y="607322"/>
                  </a:lnTo>
                  <a:lnTo>
                    <a:pt x="4038085" y="573042"/>
                  </a:lnTo>
                  <a:lnTo>
                    <a:pt x="3978249" y="539584"/>
                  </a:lnTo>
                  <a:lnTo>
                    <a:pt x="3914993" y="506964"/>
                  </a:lnTo>
                  <a:lnTo>
                    <a:pt x="3848384" y="475200"/>
                  </a:lnTo>
                  <a:lnTo>
                    <a:pt x="3778489" y="444308"/>
                  </a:lnTo>
                  <a:lnTo>
                    <a:pt x="3742330" y="429194"/>
                  </a:lnTo>
                  <a:lnTo>
                    <a:pt x="3705376" y="414304"/>
                  </a:lnTo>
                  <a:lnTo>
                    <a:pt x="3667633" y="399641"/>
                  </a:lnTo>
                  <a:lnTo>
                    <a:pt x="3629112" y="385205"/>
                  </a:lnTo>
                  <a:lnTo>
                    <a:pt x="3589819" y="371000"/>
                  </a:lnTo>
                  <a:lnTo>
                    <a:pt x="3549764" y="357028"/>
                  </a:lnTo>
                  <a:lnTo>
                    <a:pt x="3508956" y="343289"/>
                  </a:lnTo>
                  <a:lnTo>
                    <a:pt x="3467402" y="329788"/>
                  </a:lnTo>
                  <a:lnTo>
                    <a:pt x="3425110" y="316525"/>
                  </a:lnTo>
                  <a:lnTo>
                    <a:pt x="3382091" y="303502"/>
                  </a:lnTo>
                  <a:lnTo>
                    <a:pt x="3338351" y="290722"/>
                  </a:lnTo>
                  <a:lnTo>
                    <a:pt x="3293899" y="278187"/>
                  </a:lnTo>
                  <a:lnTo>
                    <a:pt x="3248744" y="265899"/>
                  </a:lnTo>
                  <a:lnTo>
                    <a:pt x="3202894" y="253860"/>
                  </a:lnTo>
                  <a:lnTo>
                    <a:pt x="3156358" y="242071"/>
                  </a:lnTo>
                  <a:lnTo>
                    <a:pt x="3109144" y="230536"/>
                  </a:lnTo>
                  <a:lnTo>
                    <a:pt x="3061261" y="219256"/>
                  </a:lnTo>
                  <a:lnTo>
                    <a:pt x="3012716" y="208233"/>
                  </a:lnTo>
                  <a:lnTo>
                    <a:pt x="2963519" y="197469"/>
                  </a:lnTo>
                  <a:lnTo>
                    <a:pt x="2913677" y="186966"/>
                  </a:lnTo>
                  <a:lnTo>
                    <a:pt x="2863200" y="176727"/>
                  </a:lnTo>
                  <a:lnTo>
                    <a:pt x="2812096" y="166753"/>
                  </a:lnTo>
                  <a:lnTo>
                    <a:pt x="2760372" y="157046"/>
                  </a:lnTo>
                  <a:lnTo>
                    <a:pt x="2708039" y="147610"/>
                  </a:lnTo>
                  <a:lnTo>
                    <a:pt x="2655103" y="138444"/>
                  </a:lnTo>
                  <a:lnTo>
                    <a:pt x="2601574" y="129552"/>
                  </a:lnTo>
                  <a:lnTo>
                    <a:pt x="2547459" y="120936"/>
                  </a:lnTo>
                  <a:lnTo>
                    <a:pt x="2492768" y="112598"/>
                  </a:lnTo>
                  <a:lnTo>
                    <a:pt x="2437509" y="104540"/>
                  </a:lnTo>
                  <a:lnTo>
                    <a:pt x="2381690" y="96763"/>
                  </a:lnTo>
                  <a:lnTo>
                    <a:pt x="2325319" y="89271"/>
                  </a:lnTo>
                  <a:lnTo>
                    <a:pt x="2268406" y="82064"/>
                  </a:lnTo>
                  <a:lnTo>
                    <a:pt x="2210958" y="75146"/>
                  </a:lnTo>
                  <a:lnTo>
                    <a:pt x="2152985" y="68517"/>
                  </a:lnTo>
                  <a:lnTo>
                    <a:pt x="2094493" y="62181"/>
                  </a:lnTo>
                  <a:lnTo>
                    <a:pt x="2035493" y="56139"/>
                  </a:lnTo>
                  <a:lnTo>
                    <a:pt x="1975992" y="50394"/>
                  </a:lnTo>
                  <a:lnTo>
                    <a:pt x="1915998" y="44947"/>
                  </a:lnTo>
                  <a:lnTo>
                    <a:pt x="1855521" y="39800"/>
                  </a:lnTo>
                  <a:lnTo>
                    <a:pt x="1794569" y="34956"/>
                  </a:lnTo>
                  <a:lnTo>
                    <a:pt x="1733149" y="30417"/>
                  </a:lnTo>
                  <a:lnTo>
                    <a:pt x="1671271" y="26184"/>
                  </a:lnTo>
                  <a:lnTo>
                    <a:pt x="1608943" y="22259"/>
                  </a:lnTo>
                  <a:lnTo>
                    <a:pt x="1546173" y="18646"/>
                  </a:lnTo>
                  <a:lnTo>
                    <a:pt x="1482970" y="15345"/>
                  </a:lnTo>
                  <a:lnTo>
                    <a:pt x="1419343" y="12360"/>
                  </a:lnTo>
                  <a:lnTo>
                    <a:pt x="1355299" y="9691"/>
                  </a:lnTo>
                  <a:lnTo>
                    <a:pt x="1290847" y="7341"/>
                  </a:lnTo>
                  <a:lnTo>
                    <a:pt x="1225996" y="5313"/>
                  </a:lnTo>
                  <a:lnTo>
                    <a:pt x="1160754" y="3607"/>
                  </a:lnTo>
                  <a:lnTo>
                    <a:pt x="1095129" y="2227"/>
                  </a:lnTo>
                  <a:lnTo>
                    <a:pt x="1029131" y="1174"/>
                  </a:lnTo>
                  <a:lnTo>
                    <a:pt x="962766" y="450"/>
                  </a:lnTo>
                  <a:lnTo>
                    <a:pt x="896045" y="58"/>
                  </a:lnTo>
                  <a:close/>
                </a:path>
              </a:pathLst>
            </a:custGeom>
            <a:solidFill>
              <a:srgbClr val="C679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3425" y="2629260"/>
              <a:ext cx="4493260" cy="3702685"/>
            </a:xfrm>
            <a:custGeom>
              <a:avLst/>
              <a:gdLst/>
              <a:ahLst/>
              <a:cxnLst/>
              <a:rect l="l" t="t" r="r" b="b"/>
              <a:pathLst>
                <a:path w="4493259" h="3702685">
                  <a:moveTo>
                    <a:pt x="4492117" y="1342156"/>
                  </a:moveTo>
                  <a:lnTo>
                    <a:pt x="4487263" y="1298688"/>
                  </a:lnTo>
                  <a:lnTo>
                    <a:pt x="4478043" y="1255828"/>
                  </a:lnTo>
                  <a:lnTo>
                    <a:pt x="4464525" y="1213592"/>
                  </a:lnTo>
                  <a:lnTo>
                    <a:pt x="4446776" y="1171997"/>
                  </a:lnTo>
                  <a:lnTo>
                    <a:pt x="4424863" y="1131060"/>
                  </a:lnTo>
                  <a:lnTo>
                    <a:pt x="4398855" y="1090796"/>
                  </a:lnTo>
                  <a:lnTo>
                    <a:pt x="4368818" y="1051223"/>
                  </a:lnTo>
                  <a:lnTo>
                    <a:pt x="4334821" y="1012357"/>
                  </a:lnTo>
                  <a:lnTo>
                    <a:pt x="4296930" y="974215"/>
                  </a:lnTo>
                  <a:lnTo>
                    <a:pt x="4255214" y="936812"/>
                  </a:lnTo>
                  <a:lnTo>
                    <a:pt x="4209739" y="900166"/>
                  </a:lnTo>
                  <a:lnTo>
                    <a:pt x="4160574" y="864293"/>
                  </a:lnTo>
                  <a:lnTo>
                    <a:pt x="4107785" y="829209"/>
                  </a:lnTo>
                  <a:lnTo>
                    <a:pt x="4051440" y="794931"/>
                  </a:lnTo>
                  <a:lnTo>
                    <a:pt x="3991607" y="761476"/>
                  </a:lnTo>
                  <a:lnTo>
                    <a:pt x="3928354" y="728859"/>
                  </a:lnTo>
                  <a:lnTo>
                    <a:pt x="3861747" y="697097"/>
                  </a:lnTo>
                  <a:lnTo>
                    <a:pt x="3791854" y="666208"/>
                  </a:lnTo>
                  <a:lnTo>
                    <a:pt x="3755697" y="651095"/>
                  </a:lnTo>
                  <a:lnTo>
                    <a:pt x="3718743" y="636206"/>
                  </a:lnTo>
                  <a:lnTo>
                    <a:pt x="3681002" y="621544"/>
                  </a:lnTo>
                  <a:lnTo>
                    <a:pt x="3642482" y="607110"/>
                  </a:lnTo>
                  <a:lnTo>
                    <a:pt x="3603190" y="592906"/>
                  </a:lnTo>
                  <a:lnTo>
                    <a:pt x="3563137" y="578934"/>
                  </a:lnTo>
                  <a:lnTo>
                    <a:pt x="3522329" y="565197"/>
                  </a:lnTo>
                  <a:lnTo>
                    <a:pt x="3480776" y="551697"/>
                  </a:lnTo>
                  <a:lnTo>
                    <a:pt x="3438486" y="538435"/>
                  </a:lnTo>
                  <a:lnTo>
                    <a:pt x="3395468" y="525413"/>
                  </a:lnTo>
                  <a:lnTo>
                    <a:pt x="3351729" y="512634"/>
                  </a:lnTo>
                  <a:lnTo>
                    <a:pt x="3307278" y="500100"/>
                  </a:lnTo>
                  <a:lnTo>
                    <a:pt x="3262124" y="487813"/>
                  </a:lnTo>
                  <a:lnTo>
                    <a:pt x="3216276" y="475775"/>
                  </a:lnTo>
                  <a:lnTo>
                    <a:pt x="3169740" y="463988"/>
                  </a:lnTo>
                  <a:lnTo>
                    <a:pt x="3122527" y="452453"/>
                  </a:lnTo>
                  <a:lnTo>
                    <a:pt x="3074645" y="441174"/>
                  </a:lnTo>
                  <a:lnTo>
                    <a:pt x="3026101" y="430152"/>
                  </a:lnTo>
                  <a:lnTo>
                    <a:pt x="2976904" y="419388"/>
                  </a:lnTo>
                  <a:lnTo>
                    <a:pt x="2927064" y="408887"/>
                  </a:lnTo>
                  <a:lnTo>
                    <a:pt x="2876587" y="398648"/>
                  </a:lnTo>
                  <a:lnTo>
                    <a:pt x="2825483" y="388675"/>
                  </a:lnTo>
                  <a:lnTo>
                    <a:pt x="2773761" y="378969"/>
                  </a:lnTo>
                  <a:lnTo>
                    <a:pt x="2721428" y="369532"/>
                  </a:lnTo>
                  <a:lnTo>
                    <a:pt x="2668492" y="360368"/>
                  </a:lnTo>
                  <a:lnTo>
                    <a:pt x="2614964" y="351476"/>
                  </a:lnTo>
                  <a:lnTo>
                    <a:pt x="2560850" y="342861"/>
                  </a:lnTo>
                  <a:lnTo>
                    <a:pt x="2506159" y="334523"/>
                  </a:lnTo>
                  <a:lnTo>
                    <a:pt x="2450900" y="326465"/>
                  </a:lnTo>
                  <a:lnTo>
                    <a:pt x="2395081" y="318688"/>
                  </a:lnTo>
                  <a:lnTo>
                    <a:pt x="2338711" y="311196"/>
                  </a:lnTo>
                  <a:lnTo>
                    <a:pt x="2281798" y="303990"/>
                  </a:lnTo>
                  <a:lnTo>
                    <a:pt x="2224350" y="297071"/>
                  </a:lnTo>
                  <a:lnTo>
                    <a:pt x="2166376" y="290443"/>
                  </a:lnTo>
                  <a:lnTo>
                    <a:pt x="2107885" y="284106"/>
                  </a:lnTo>
                  <a:lnTo>
                    <a:pt x="2048884" y="278064"/>
                  </a:lnTo>
                  <a:lnTo>
                    <a:pt x="1989382" y="272319"/>
                  </a:lnTo>
                  <a:lnTo>
                    <a:pt x="1929389" y="266871"/>
                  </a:lnTo>
                  <a:lnTo>
                    <a:pt x="1868911" y="261724"/>
                  </a:lnTo>
                  <a:lnTo>
                    <a:pt x="1807958" y="256879"/>
                  </a:lnTo>
                  <a:lnTo>
                    <a:pt x="1746538" y="252339"/>
                  </a:lnTo>
                  <a:lnTo>
                    <a:pt x="1684659" y="248106"/>
                  </a:lnTo>
                  <a:lnTo>
                    <a:pt x="1622330" y="244181"/>
                  </a:lnTo>
                  <a:lnTo>
                    <a:pt x="1559560" y="240566"/>
                  </a:lnTo>
                  <a:lnTo>
                    <a:pt x="1496356" y="237265"/>
                  </a:lnTo>
                  <a:lnTo>
                    <a:pt x="1432727" y="234278"/>
                  </a:lnTo>
                  <a:lnTo>
                    <a:pt x="1368682" y="231608"/>
                  </a:lnTo>
                  <a:lnTo>
                    <a:pt x="1304229" y="229257"/>
                  </a:lnTo>
                  <a:lnTo>
                    <a:pt x="1239376" y="227227"/>
                  </a:lnTo>
                  <a:lnTo>
                    <a:pt x="1174133" y="225520"/>
                  </a:lnTo>
                  <a:lnTo>
                    <a:pt x="1108507" y="224138"/>
                  </a:lnTo>
                  <a:lnTo>
                    <a:pt x="1042506" y="223084"/>
                  </a:lnTo>
                  <a:lnTo>
                    <a:pt x="976140" y="222358"/>
                  </a:lnTo>
                  <a:lnTo>
                    <a:pt x="909416" y="221964"/>
                  </a:lnTo>
                  <a:lnTo>
                    <a:pt x="842344" y="221903"/>
                  </a:lnTo>
                  <a:lnTo>
                    <a:pt x="774931" y="222178"/>
                  </a:lnTo>
                  <a:lnTo>
                    <a:pt x="707186" y="222790"/>
                  </a:lnTo>
                  <a:lnTo>
                    <a:pt x="639118" y="223741"/>
                  </a:lnTo>
                  <a:lnTo>
                    <a:pt x="570735" y="225034"/>
                  </a:lnTo>
                  <a:lnTo>
                    <a:pt x="502044" y="226671"/>
                  </a:lnTo>
                  <a:lnTo>
                    <a:pt x="433056" y="228654"/>
                  </a:lnTo>
                  <a:lnTo>
                    <a:pt x="363778" y="230984"/>
                  </a:lnTo>
                  <a:lnTo>
                    <a:pt x="294218" y="233664"/>
                  </a:lnTo>
                  <a:lnTo>
                    <a:pt x="224385" y="236696"/>
                  </a:lnTo>
                  <a:lnTo>
                    <a:pt x="154288" y="240082"/>
                  </a:lnTo>
                  <a:lnTo>
                    <a:pt x="83935" y="243824"/>
                  </a:lnTo>
                  <a:lnTo>
                    <a:pt x="13335" y="247924"/>
                  </a:lnTo>
                  <a:lnTo>
                    <a:pt x="0" y="26055"/>
                  </a:lnTo>
                  <a:lnTo>
                    <a:pt x="70597" y="21952"/>
                  </a:lnTo>
                  <a:lnTo>
                    <a:pt x="140946" y="18206"/>
                  </a:lnTo>
                  <a:lnTo>
                    <a:pt x="211040" y="14817"/>
                  </a:lnTo>
                  <a:lnTo>
                    <a:pt x="280869" y="11782"/>
                  </a:lnTo>
                  <a:lnTo>
                    <a:pt x="350426" y="9098"/>
                  </a:lnTo>
                  <a:lnTo>
                    <a:pt x="419701" y="6765"/>
                  </a:lnTo>
                  <a:lnTo>
                    <a:pt x="488687" y="4780"/>
                  </a:lnTo>
                  <a:lnTo>
                    <a:pt x="557374" y="3140"/>
                  </a:lnTo>
                  <a:lnTo>
                    <a:pt x="625755" y="1845"/>
                  </a:lnTo>
                  <a:lnTo>
                    <a:pt x="693821" y="891"/>
                  </a:lnTo>
                  <a:lnTo>
                    <a:pt x="761564" y="276"/>
                  </a:lnTo>
                  <a:lnTo>
                    <a:pt x="828974" y="0"/>
                  </a:lnTo>
                  <a:lnTo>
                    <a:pt x="896045" y="58"/>
                  </a:lnTo>
                  <a:lnTo>
                    <a:pt x="962766" y="450"/>
                  </a:lnTo>
                  <a:lnTo>
                    <a:pt x="1029131" y="1174"/>
                  </a:lnTo>
                  <a:lnTo>
                    <a:pt x="1095129" y="2227"/>
                  </a:lnTo>
                  <a:lnTo>
                    <a:pt x="1160754" y="3607"/>
                  </a:lnTo>
                  <a:lnTo>
                    <a:pt x="1225996" y="5313"/>
                  </a:lnTo>
                  <a:lnTo>
                    <a:pt x="1290847" y="7341"/>
                  </a:lnTo>
                  <a:lnTo>
                    <a:pt x="1355299" y="9691"/>
                  </a:lnTo>
                  <a:lnTo>
                    <a:pt x="1419343" y="12360"/>
                  </a:lnTo>
                  <a:lnTo>
                    <a:pt x="1482970" y="15345"/>
                  </a:lnTo>
                  <a:lnTo>
                    <a:pt x="1546173" y="18646"/>
                  </a:lnTo>
                  <a:lnTo>
                    <a:pt x="1608943" y="22259"/>
                  </a:lnTo>
                  <a:lnTo>
                    <a:pt x="1671271" y="26184"/>
                  </a:lnTo>
                  <a:lnTo>
                    <a:pt x="1733149" y="30417"/>
                  </a:lnTo>
                  <a:lnTo>
                    <a:pt x="1794569" y="34956"/>
                  </a:lnTo>
                  <a:lnTo>
                    <a:pt x="1855521" y="39800"/>
                  </a:lnTo>
                  <a:lnTo>
                    <a:pt x="1915998" y="44947"/>
                  </a:lnTo>
                  <a:lnTo>
                    <a:pt x="1975992" y="50394"/>
                  </a:lnTo>
                  <a:lnTo>
                    <a:pt x="2035493" y="56139"/>
                  </a:lnTo>
                  <a:lnTo>
                    <a:pt x="2094493" y="62181"/>
                  </a:lnTo>
                  <a:lnTo>
                    <a:pt x="2152985" y="68517"/>
                  </a:lnTo>
                  <a:lnTo>
                    <a:pt x="2210958" y="75146"/>
                  </a:lnTo>
                  <a:lnTo>
                    <a:pt x="2268406" y="82064"/>
                  </a:lnTo>
                  <a:lnTo>
                    <a:pt x="2325319" y="89271"/>
                  </a:lnTo>
                  <a:lnTo>
                    <a:pt x="2381690" y="96763"/>
                  </a:lnTo>
                  <a:lnTo>
                    <a:pt x="2437509" y="104540"/>
                  </a:lnTo>
                  <a:lnTo>
                    <a:pt x="2492768" y="112598"/>
                  </a:lnTo>
                  <a:lnTo>
                    <a:pt x="2547459" y="120936"/>
                  </a:lnTo>
                  <a:lnTo>
                    <a:pt x="2601574" y="129552"/>
                  </a:lnTo>
                  <a:lnTo>
                    <a:pt x="2655103" y="138444"/>
                  </a:lnTo>
                  <a:lnTo>
                    <a:pt x="2708039" y="147610"/>
                  </a:lnTo>
                  <a:lnTo>
                    <a:pt x="2760372" y="157046"/>
                  </a:lnTo>
                  <a:lnTo>
                    <a:pt x="2812096" y="166753"/>
                  </a:lnTo>
                  <a:lnTo>
                    <a:pt x="2863200" y="176727"/>
                  </a:lnTo>
                  <a:lnTo>
                    <a:pt x="2913677" y="186966"/>
                  </a:lnTo>
                  <a:lnTo>
                    <a:pt x="2963519" y="197469"/>
                  </a:lnTo>
                  <a:lnTo>
                    <a:pt x="3012716" y="208233"/>
                  </a:lnTo>
                  <a:lnTo>
                    <a:pt x="3061261" y="219256"/>
                  </a:lnTo>
                  <a:lnTo>
                    <a:pt x="3109144" y="230536"/>
                  </a:lnTo>
                  <a:lnTo>
                    <a:pt x="3156358" y="242071"/>
                  </a:lnTo>
                  <a:lnTo>
                    <a:pt x="3202894" y="253860"/>
                  </a:lnTo>
                  <a:lnTo>
                    <a:pt x="3248744" y="265899"/>
                  </a:lnTo>
                  <a:lnTo>
                    <a:pt x="3293899" y="278187"/>
                  </a:lnTo>
                  <a:lnTo>
                    <a:pt x="3338351" y="290722"/>
                  </a:lnTo>
                  <a:lnTo>
                    <a:pt x="3382091" y="303502"/>
                  </a:lnTo>
                  <a:lnTo>
                    <a:pt x="3425110" y="316525"/>
                  </a:lnTo>
                  <a:lnTo>
                    <a:pt x="3467402" y="329788"/>
                  </a:lnTo>
                  <a:lnTo>
                    <a:pt x="3508956" y="343289"/>
                  </a:lnTo>
                  <a:lnTo>
                    <a:pt x="3549764" y="357028"/>
                  </a:lnTo>
                  <a:lnTo>
                    <a:pt x="3589819" y="371000"/>
                  </a:lnTo>
                  <a:lnTo>
                    <a:pt x="3629112" y="385205"/>
                  </a:lnTo>
                  <a:lnTo>
                    <a:pt x="3667633" y="399641"/>
                  </a:lnTo>
                  <a:lnTo>
                    <a:pt x="3705376" y="414304"/>
                  </a:lnTo>
                  <a:lnTo>
                    <a:pt x="3742330" y="429194"/>
                  </a:lnTo>
                  <a:lnTo>
                    <a:pt x="3778489" y="444308"/>
                  </a:lnTo>
                  <a:lnTo>
                    <a:pt x="3813843" y="459644"/>
                  </a:lnTo>
                  <a:lnTo>
                    <a:pt x="3882104" y="490975"/>
                  </a:lnTo>
                  <a:lnTo>
                    <a:pt x="3947045" y="523168"/>
                  </a:lnTo>
                  <a:lnTo>
                    <a:pt x="4008599" y="556209"/>
                  </a:lnTo>
                  <a:lnTo>
                    <a:pt x="4066698" y="590080"/>
                  </a:lnTo>
                  <a:lnTo>
                    <a:pt x="4121276" y="624765"/>
                  </a:lnTo>
                  <a:lnTo>
                    <a:pt x="4172264" y="660248"/>
                  </a:lnTo>
                  <a:lnTo>
                    <a:pt x="4219595" y="696512"/>
                  </a:lnTo>
                  <a:lnTo>
                    <a:pt x="4263201" y="733541"/>
                  </a:lnTo>
                  <a:lnTo>
                    <a:pt x="4303015" y="771317"/>
                  </a:lnTo>
                  <a:lnTo>
                    <a:pt x="4338969" y="809825"/>
                  </a:lnTo>
                  <a:lnTo>
                    <a:pt x="4370996" y="849048"/>
                  </a:lnTo>
                  <a:lnTo>
                    <a:pt x="4399028" y="888970"/>
                  </a:lnTo>
                  <a:lnTo>
                    <a:pt x="4422998" y="929573"/>
                  </a:lnTo>
                  <a:lnTo>
                    <a:pt x="4442838" y="970842"/>
                  </a:lnTo>
                  <a:lnTo>
                    <a:pt x="4458481" y="1012761"/>
                  </a:lnTo>
                  <a:lnTo>
                    <a:pt x="4469859" y="1055311"/>
                  </a:lnTo>
                  <a:lnTo>
                    <a:pt x="4476904" y="1098478"/>
                  </a:lnTo>
                  <a:lnTo>
                    <a:pt x="4492117" y="1342156"/>
                  </a:lnTo>
                  <a:lnTo>
                    <a:pt x="4492890" y="1365259"/>
                  </a:lnTo>
                  <a:lnTo>
                    <a:pt x="4492415" y="1388359"/>
                  </a:lnTo>
                  <a:lnTo>
                    <a:pt x="4487756" y="1434532"/>
                  </a:lnTo>
                  <a:lnTo>
                    <a:pt x="4478212" y="1480644"/>
                  </a:lnTo>
                  <a:lnTo>
                    <a:pt x="4463851" y="1526662"/>
                  </a:lnTo>
                  <a:lnTo>
                    <a:pt x="4444744" y="1572554"/>
                  </a:lnTo>
                  <a:lnTo>
                    <a:pt x="4420963" y="1618289"/>
                  </a:lnTo>
                  <a:lnTo>
                    <a:pt x="4392576" y="1663835"/>
                  </a:lnTo>
                  <a:lnTo>
                    <a:pt x="4359654" y="1709158"/>
                  </a:lnTo>
                  <a:lnTo>
                    <a:pt x="4322269" y="1754228"/>
                  </a:lnTo>
                  <a:lnTo>
                    <a:pt x="4280489" y="1799012"/>
                  </a:lnTo>
                  <a:lnTo>
                    <a:pt x="4234386" y="1843478"/>
                  </a:lnTo>
                  <a:lnTo>
                    <a:pt x="4184029" y="1887593"/>
                  </a:lnTo>
                  <a:lnTo>
                    <a:pt x="4129489" y="1931327"/>
                  </a:lnTo>
                  <a:lnTo>
                    <a:pt x="4070837" y="1974647"/>
                  </a:lnTo>
                  <a:lnTo>
                    <a:pt x="4008143" y="2017521"/>
                  </a:lnTo>
                  <a:lnTo>
                    <a:pt x="3975302" y="2038780"/>
                  </a:lnTo>
                  <a:lnTo>
                    <a:pt x="3941477" y="2059916"/>
                  </a:lnTo>
                  <a:lnTo>
                    <a:pt x="3906676" y="2080924"/>
                  </a:lnTo>
                  <a:lnTo>
                    <a:pt x="3870909" y="2101801"/>
                  </a:lnTo>
                  <a:lnTo>
                    <a:pt x="3834184" y="2122542"/>
                  </a:lnTo>
                  <a:lnTo>
                    <a:pt x="3796510" y="2143144"/>
                  </a:lnTo>
                  <a:lnTo>
                    <a:pt x="3757895" y="2163602"/>
                  </a:lnTo>
                  <a:lnTo>
                    <a:pt x="3718350" y="2183912"/>
                  </a:lnTo>
                  <a:lnTo>
                    <a:pt x="3677881" y="2204071"/>
                  </a:lnTo>
                  <a:lnTo>
                    <a:pt x="3636499" y="2224074"/>
                  </a:lnTo>
                  <a:lnTo>
                    <a:pt x="3594212" y="2243917"/>
                  </a:lnTo>
                  <a:lnTo>
                    <a:pt x="3551029" y="2263597"/>
                  </a:lnTo>
                  <a:lnTo>
                    <a:pt x="3506958" y="2283110"/>
                  </a:lnTo>
                  <a:lnTo>
                    <a:pt x="3462008" y="2302450"/>
                  </a:lnTo>
                  <a:lnTo>
                    <a:pt x="3416189" y="2321615"/>
                  </a:lnTo>
                  <a:lnTo>
                    <a:pt x="3369508" y="2340600"/>
                  </a:lnTo>
                  <a:lnTo>
                    <a:pt x="3321975" y="2359402"/>
                  </a:lnTo>
                  <a:lnTo>
                    <a:pt x="3273599" y="2378016"/>
                  </a:lnTo>
                  <a:lnTo>
                    <a:pt x="3224388" y="2396438"/>
                  </a:lnTo>
                  <a:lnTo>
                    <a:pt x="3174351" y="2414664"/>
                  </a:lnTo>
                  <a:lnTo>
                    <a:pt x="3123497" y="2432691"/>
                  </a:lnTo>
                  <a:lnTo>
                    <a:pt x="3071834" y="2450514"/>
                  </a:lnTo>
                  <a:lnTo>
                    <a:pt x="3019373" y="2468130"/>
                  </a:lnTo>
                  <a:lnTo>
                    <a:pt x="2966120" y="2485533"/>
                  </a:lnTo>
                  <a:lnTo>
                    <a:pt x="2912085" y="2502721"/>
                  </a:lnTo>
                  <a:lnTo>
                    <a:pt x="2857277" y="2519689"/>
                  </a:lnTo>
                  <a:lnTo>
                    <a:pt x="2801705" y="2536434"/>
                  </a:lnTo>
                  <a:lnTo>
                    <a:pt x="2745378" y="2552951"/>
                  </a:lnTo>
                  <a:lnTo>
                    <a:pt x="2688303" y="2569235"/>
                  </a:lnTo>
                  <a:lnTo>
                    <a:pt x="2630491" y="2585285"/>
                  </a:lnTo>
                  <a:lnTo>
                    <a:pt x="2571949" y="2601094"/>
                  </a:lnTo>
                  <a:lnTo>
                    <a:pt x="2512687" y="2616660"/>
                  </a:lnTo>
                  <a:lnTo>
                    <a:pt x="2452714" y="2631977"/>
                  </a:lnTo>
                  <a:lnTo>
                    <a:pt x="2392037" y="2647043"/>
                  </a:lnTo>
                  <a:lnTo>
                    <a:pt x="2330667" y="2661854"/>
                  </a:lnTo>
                  <a:lnTo>
                    <a:pt x="2268611" y="2676404"/>
                  </a:lnTo>
                  <a:lnTo>
                    <a:pt x="2205879" y="2690691"/>
                  </a:lnTo>
                  <a:lnTo>
                    <a:pt x="2142479" y="2704709"/>
                  </a:lnTo>
                  <a:lnTo>
                    <a:pt x="2078420" y="2718456"/>
                  </a:lnTo>
                  <a:lnTo>
                    <a:pt x="2013712" y="2731927"/>
                  </a:lnTo>
                  <a:lnTo>
                    <a:pt x="1948362" y="2745119"/>
                  </a:lnTo>
                  <a:lnTo>
                    <a:pt x="1882380" y="2758026"/>
                  </a:lnTo>
                  <a:lnTo>
                    <a:pt x="1815774" y="2770645"/>
                  </a:lnTo>
                  <a:lnTo>
                    <a:pt x="1748553" y="2782973"/>
                  </a:lnTo>
                  <a:lnTo>
                    <a:pt x="1680726" y="2795005"/>
                  </a:lnTo>
                  <a:lnTo>
                    <a:pt x="1612301" y="2806737"/>
                  </a:lnTo>
                  <a:lnTo>
                    <a:pt x="1543288" y="2818165"/>
                  </a:lnTo>
                  <a:lnTo>
                    <a:pt x="1473696" y="2829285"/>
                  </a:lnTo>
                  <a:lnTo>
                    <a:pt x="1403533" y="2840093"/>
                  </a:lnTo>
                  <a:lnTo>
                    <a:pt x="1332807" y="2850585"/>
                  </a:lnTo>
                  <a:lnTo>
                    <a:pt x="1261528" y="2860757"/>
                  </a:lnTo>
                  <a:lnTo>
                    <a:pt x="1189705" y="2870606"/>
                  </a:lnTo>
                  <a:lnTo>
                    <a:pt x="1117346" y="2880126"/>
                  </a:lnTo>
                  <a:lnTo>
                    <a:pt x="1167002" y="3702159"/>
                  </a:lnTo>
                  <a:lnTo>
                    <a:pt x="171323" y="2857774"/>
                  </a:lnTo>
                  <a:lnTo>
                    <a:pt x="1054100" y="1836313"/>
                  </a:lnTo>
                  <a:lnTo>
                    <a:pt x="1103884" y="2658257"/>
                  </a:lnTo>
                  <a:lnTo>
                    <a:pt x="1175003" y="2648899"/>
                  </a:lnTo>
                  <a:lnTo>
                    <a:pt x="1245620" y="2639221"/>
                  </a:lnTo>
                  <a:lnTo>
                    <a:pt x="1315726" y="2629228"/>
                  </a:lnTo>
                  <a:lnTo>
                    <a:pt x="1385312" y="2618922"/>
                  </a:lnTo>
                  <a:lnTo>
                    <a:pt x="1454369" y="2608308"/>
                  </a:lnTo>
                  <a:lnTo>
                    <a:pt x="1522887" y="2597389"/>
                  </a:lnTo>
                  <a:lnTo>
                    <a:pt x="1590860" y="2586169"/>
                  </a:lnTo>
                  <a:lnTo>
                    <a:pt x="1658276" y="2574653"/>
                  </a:lnTo>
                  <a:lnTo>
                    <a:pt x="1725128" y="2562843"/>
                  </a:lnTo>
                  <a:lnTo>
                    <a:pt x="1791406" y="2550743"/>
                  </a:lnTo>
                  <a:lnTo>
                    <a:pt x="1857102" y="2538358"/>
                  </a:lnTo>
                  <a:lnTo>
                    <a:pt x="1922206" y="2525691"/>
                  </a:lnTo>
                  <a:lnTo>
                    <a:pt x="1986711" y="2512746"/>
                  </a:lnTo>
                  <a:lnTo>
                    <a:pt x="2050606" y="2499526"/>
                  </a:lnTo>
                  <a:lnTo>
                    <a:pt x="2113883" y="2486036"/>
                  </a:lnTo>
                  <a:lnTo>
                    <a:pt x="2176534" y="2472278"/>
                  </a:lnTo>
                  <a:lnTo>
                    <a:pt x="2238548" y="2458258"/>
                  </a:lnTo>
                  <a:lnTo>
                    <a:pt x="2299918" y="2443978"/>
                  </a:lnTo>
                  <a:lnTo>
                    <a:pt x="2360634" y="2429443"/>
                  </a:lnTo>
                  <a:lnTo>
                    <a:pt x="2420687" y="2414656"/>
                  </a:lnTo>
                  <a:lnTo>
                    <a:pt x="2480070" y="2399621"/>
                  </a:lnTo>
                  <a:lnTo>
                    <a:pt x="2538771" y="2384341"/>
                  </a:lnTo>
                  <a:lnTo>
                    <a:pt x="2596784" y="2368821"/>
                  </a:lnTo>
                  <a:lnTo>
                    <a:pt x="2654098" y="2353065"/>
                  </a:lnTo>
                  <a:lnTo>
                    <a:pt x="2710706" y="2337075"/>
                  </a:lnTo>
                  <a:lnTo>
                    <a:pt x="2766597" y="2320856"/>
                  </a:lnTo>
                  <a:lnTo>
                    <a:pt x="2821764" y="2304412"/>
                  </a:lnTo>
                  <a:lnTo>
                    <a:pt x="2876197" y="2287746"/>
                  </a:lnTo>
                  <a:lnTo>
                    <a:pt x="2929887" y="2270862"/>
                  </a:lnTo>
                  <a:lnTo>
                    <a:pt x="2982826" y="2253764"/>
                  </a:lnTo>
                  <a:lnTo>
                    <a:pt x="3035004" y="2236456"/>
                  </a:lnTo>
                  <a:lnTo>
                    <a:pt x="3086413" y="2218941"/>
                  </a:lnTo>
                  <a:lnTo>
                    <a:pt x="3137043" y="2201223"/>
                  </a:lnTo>
                  <a:lnTo>
                    <a:pt x="3186887" y="2183307"/>
                  </a:lnTo>
                  <a:lnTo>
                    <a:pt x="3235934" y="2165195"/>
                  </a:lnTo>
                  <a:lnTo>
                    <a:pt x="3284176" y="2146891"/>
                  </a:lnTo>
                  <a:lnTo>
                    <a:pt x="3331605" y="2128400"/>
                  </a:lnTo>
                  <a:lnTo>
                    <a:pt x="3378211" y="2109725"/>
                  </a:lnTo>
                  <a:lnTo>
                    <a:pt x="3423985" y="2090870"/>
                  </a:lnTo>
                  <a:lnTo>
                    <a:pt x="3468918" y="2071838"/>
                  </a:lnTo>
                  <a:lnTo>
                    <a:pt x="3513002" y="2052634"/>
                  </a:lnTo>
                  <a:lnTo>
                    <a:pt x="3556228" y="2033260"/>
                  </a:lnTo>
                  <a:lnTo>
                    <a:pt x="3598586" y="2013722"/>
                  </a:lnTo>
                  <a:lnTo>
                    <a:pt x="3640069" y="1994022"/>
                  </a:lnTo>
                  <a:lnTo>
                    <a:pt x="3680666" y="1974165"/>
                  </a:lnTo>
                  <a:lnTo>
                    <a:pt x="3720369" y="1954154"/>
                  </a:lnTo>
                  <a:lnTo>
                    <a:pt x="3759169" y="1933992"/>
                  </a:lnTo>
                  <a:lnTo>
                    <a:pt x="3797058" y="1913685"/>
                  </a:lnTo>
                  <a:lnTo>
                    <a:pt x="3834025" y="1893235"/>
                  </a:lnTo>
                  <a:lnTo>
                    <a:pt x="3870063" y="1872646"/>
                  </a:lnTo>
                  <a:lnTo>
                    <a:pt x="3905163" y="1851923"/>
                  </a:lnTo>
                  <a:lnTo>
                    <a:pt x="3939315" y="1831068"/>
                  </a:lnTo>
                  <a:lnTo>
                    <a:pt x="3972511" y="1810086"/>
                  </a:lnTo>
                  <a:lnTo>
                    <a:pt x="4004742" y="1788980"/>
                  </a:lnTo>
                  <a:lnTo>
                    <a:pt x="4066272" y="1746413"/>
                  </a:lnTo>
                  <a:lnTo>
                    <a:pt x="4123835" y="1703396"/>
                  </a:lnTo>
                  <a:lnTo>
                    <a:pt x="4177359" y="1659959"/>
                  </a:lnTo>
                  <a:lnTo>
                    <a:pt x="4226772" y="1616134"/>
                  </a:lnTo>
                  <a:lnTo>
                    <a:pt x="4272005" y="1571950"/>
                  </a:lnTo>
                  <a:lnTo>
                    <a:pt x="4312985" y="1527437"/>
                  </a:lnTo>
                  <a:lnTo>
                    <a:pt x="4349641" y="1482626"/>
                  </a:lnTo>
                  <a:lnTo>
                    <a:pt x="4381902" y="1437546"/>
                  </a:lnTo>
                  <a:lnTo>
                    <a:pt x="4409697" y="1392228"/>
                  </a:lnTo>
                  <a:lnTo>
                    <a:pt x="4432955" y="1346702"/>
                  </a:lnTo>
                  <a:lnTo>
                    <a:pt x="4451604" y="1300998"/>
                  </a:lnTo>
                  <a:lnTo>
                    <a:pt x="4465573" y="1255146"/>
                  </a:lnTo>
                  <a:lnTo>
                    <a:pt x="4470781" y="1232174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6333" y="362839"/>
            <a:ext cx="4074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>
                <a:solidFill>
                  <a:srgbClr val="F1EB00"/>
                </a:solidFill>
              </a:rPr>
              <a:t>PUNCTUATORS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57356" y="1071546"/>
            <a:ext cx="6021705" cy="1134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Punctuators are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also called as</a:t>
            </a:r>
            <a:r>
              <a:rPr sz="2800" b="1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Carlito"/>
                <a:cs typeface="Carlito"/>
              </a:rPr>
              <a:t>separators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The Followings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used as</a:t>
            </a:r>
            <a:r>
              <a:rPr sz="2800" b="1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punctuators: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70075" y="2753867"/>
            <a:ext cx="4323715" cy="3179445"/>
            <a:chOff x="1370075" y="2753867"/>
            <a:chExt cx="4323715" cy="3179445"/>
          </a:xfrm>
        </p:grpSpPr>
        <p:sp>
          <p:nvSpPr>
            <p:cNvPr id="9" name="object 9"/>
            <p:cNvSpPr/>
            <p:nvPr/>
          </p:nvSpPr>
          <p:spPr>
            <a:xfrm>
              <a:off x="1370075" y="2753867"/>
              <a:ext cx="1798320" cy="7894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3275" y="2753867"/>
              <a:ext cx="585215" cy="7894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08447" y="2753867"/>
              <a:ext cx="585215" cy="7894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70075" y="3095243"/>
              <a:ext cx="2354579" cy="78943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08447" y="3095243"/>
              <a:ext cx="580644" cy="78943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0075" y="3436619"/>
              <a:ext cx="1432560" cy="7894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27675" y="3436619"/>
              <a:ext cx="591312" cy="78943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70075" y="3777995"/>
              <a:ext cx="1601724" cy="7894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70075" y="4119371"/>
              <a:ext cx="1997964" cy="78943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70075" y="4460747"/>
              <a:ext cx="1315212" cy="7894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70075" y="4802123"/>
              <a:ext cx="1644395" cy="78943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70075" y="5143500"/>
              <a:ext cx="1463039" cy="78943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13275" y="3095243"/>
              <a:ext cx="580644" cy="7894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13275" y="3436619"/>
              <a:ext cx="591312" cy="78943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13275" y="3777995"/>
              <a:ext cx="560831" cy="78943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13275" y="4119371"/>
              <a:ext cx="566927" cy="78943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13275" y="4460747"/>
              <a:ext cx="566927" cy="78943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13275" y="4802123"/>
              <a:ext cx="646176" cy="78943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13275" y="5143500"/>
              <a:ext cx="722376" cy="789432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1643042" y="3071810"/>
          <a:ext cx="3917950" cy="2745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3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5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8233">
                <a:tc>
                  <a:txBody>
                    <a:bodyPr/>
                    <a:lstStyle/>
                    <a:p>
                      <a:pPr marL="31750">
                        <a:lnSpc>
                          <a:spcPts val="2640"/>
                        </a:lnSpc>
                      </a:pPr>
                      <a:r>
                        <a:rPr sz="2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Brackets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64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[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4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]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261">
                <a:tc>
                  <a:txBody>
                    <a:bodyPr/>
                    <a:lstStyle/>
                    <a:p>
                      <a:pPr marL="31750">
                        <a:lnSpc>
                          <a:spcPts val="2585"/>
                        </a:lnSpc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Parentheses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85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2585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)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655">
                <a:tc>
                  <a:txBody>
                    <a:bodyPr/>
                    <a:lstStyle/>
                    <a:p>
                      <a:pPr marL="31750">
                        <a:lnSpc>
                          <a:spcPts val="2590"/>
                        </a:lnSpc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Braces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9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{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ts val="259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}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1464">
                <a:tc>
                  <a:txBody>
                    <a:bodyPr/>
                    <a:lstStyle/>
                    <a:p>
                      <a:pPr marL="31750">
                        <a:lnSpc>
                          <a:spcPts val="2590"/>
                        </a:lnSpc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Comma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9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,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375">
                <a:tc>
                  <a:txBody>
                    <a:bodyPr/>
                    <a:lstStyle/>
                    <a:p>
                      <a:pPr marL="31750">
                        <a:lnSpc>
                          <a:spcPts val="2590"/>
                        </a:lnSpc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Semicolon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9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;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261">
                <a:tc>
                  <a:txBody>
                    <a:bodyPr/>
                    <a:lstStyle/>
                    <a:p>
                      <a:pPr marL="31750">
                        <a:lnSpc>
                          <a:spcPts val="2585"/>
                        </a:lnSpc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Colon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85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693">
                <a:tc>
                  <a:txBody>
                    <a:bodyPr/>
                    <a:lstStyle/>
                    <a:p>
                      <a:pPr marL="31750">
                        <a:lnSpc>
                          <a:spcPts val="2590"/>
                        </a:lnSpc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Asterisk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59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*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 marL="31750">
                        <a:lnSpc>
                          <a:spcPts val="2605"/>
                        </a:lnSpc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Ellipsis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2605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…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1285852" y="6068060"/>
            <a:ext cx="1975103" cy="7894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29124" y="6000768"/>
            <a:ext cx="202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370075" y="5826252"/>
            <a:ext cx="2475230" cy="789940"/>
            <a:chOff x="1370075" y="5826252"/>
            <a:chExt cx="2475230" cy="789940"/>
          </a:xfrm>
        </p:grpSpPr>
        <p:sp>
          <p:nvSpPr>
            <p:cNvPr id="34" name="object 34"/>
            <p:cNvSpPr/>
            <p:nvPr/>
          </p:nvSpPr>
          <p:spPr>
            <a:xfrm>
              <a:off x="1370075" y="5826252"/>
              <a:ext cx="2107692" cy="78943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98875" y="5826252"/>
              <a:ext cx="646176" cy="78943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571604" y="5857892"/>
            <a:ext cx="2031364" cy="7931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65"/>
              </a:spcBef>
              <a:tabLst>
                <a:tab pos="1840864" algn="l"/>
              </a:tabLst>
            </a:pP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Equal Sign  </a:t>
            </a:r>
            <a:r>
              <a:rPr sz="2800" b="1" spc="-5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ound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Sign</a:t>
            </a:r>
            <a:r>
              <a:rPr sz="28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#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8992" y="357166"/>
            <a:ext cx="34554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COMMENTS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071538" y="1214422"/>
            <a:ext cx="7858180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1485900" algn="just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Comments are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non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executable  statements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in a</a:t>
            </a:r>
            <a:r>
              <a:rPr sz="32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  <a:p>
            <a:pPr marL="355600" marR="5715" indent="571500" algn="just">
              <a:lnSpc>
                <a:spcPct val="100000"/>
              </a:lnSpc>
              <a:spcBef>
                <a:spcPts val="765"/>
              </a:spcBef>
            </a:pP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Single line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comment </a:t>
            </a:r>
            <a:r>
              <a:rPr sz="3200" b="1" spc="-25" dirty="0">
                <a:solidFill>
                  <a:srgbClr val="FFFFFF"/>
                </a:solidFill>
                <a:latin typeface="Carlito"/>
                <a:cs typeface="Carlito"/>
              </a:rPr>
              <a:t>always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starts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with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#</a:t>
            </a:r>
            <a:endParaRPr sz="3200">
              <a:latin typeface="Carlito"/>
              <a:cs typeface="Carlito"/>
            </a:endParaRPr>
          </a:p>
          <a:p>
            <a:pPr marL="355600" marR="5080" indent="571500" algn="just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Multiline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comment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will be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in triple 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quotes. For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example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“’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write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program  to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find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 simple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interest</a:t>
            </a:r>
            <a:r>
              <a:rPr sz="32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0" dirty="0">
                <a:solidFill>
                  <a:srgbClr val="FFFFFF"/>
                </a:solidFill>
                <a:latin typeface="Carlito"/>
                <a:cs typeface="Carlito"/>
              </a:rPr>
              <a:t>“’.</a:t>
            </a:r>
            <a:endParaRPr sz="32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Note: </a:t>
            </a:r>
            <a:r>
              <a:rPr sz="3200" b="1" spc="-35" dirty="0">
                <a:solidFill>
                  <a:srgbClr val="FFFF00"/>
                </a:solidFill>
                <a:latin typeface="Carlito"/>
                <a:cs typeface="Carlito"/>
              </a:rPr>
              <a:t>Triple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apostrophe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is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called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docstrings.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1736" y="362839"/>
            <a:ext cx="352896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STATEMENTS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214414" y="928670"/>
            <a:ext cx="7290121" cy="39273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indent="571500" algn="just">
              <a:lnSpc>
                <a:spcPct val="100000"/>
              </a:lnSpc>
              <a:spcBef>
                <a:spcPts val="105"/>
              </a:spcBef>
            </a:pP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smtClean="0">
                <a:solidFill>
                  <a:srgbClr val="FFFFFF"/>
                </a:solidFill>
                <a:latin typeface="Carlito"/>
                <a:cs typeface="Carlito"/>
              </a:rPr>
              <a:t>computer</a:t>
            </a:r>
            <a:r>
              <a:rPr lang="en-IN" sz="3200" b="1" spc="-10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0" smtClean="0">
                <a:solidFill>
                  <a:srgbClr val="FFFFFF"/>
                </a:solidFill>
                <a:latin typeface="Carlito"/>
                <a:cs typeface="Carlito"/>
              </a:rPr>
              <a:t>terminology </a:t>
            </a:r>
            <a:r>
              <a:rPr sz="3200" b="1" spc="-25" smtClean="0">
                <a:solidFill>
                  <a:srgbClr val="FFFFFF"/>
                </a:solidFill>
                <a:latin typeface="Carlito"/>
                <a:cs typeface="Carlito"/>
              </a:rPr>
              <a:t>statement</a:t>
            </a:r>
            <a:r>
              <a:rPr lang="en-IN" sz="3200" b="1" spc="-2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30" smtClean="0">
                <a:solidFill>
                  <a:srgbClr val="FFFFFF"/>
                </a:solidFill>
                <a:latin typeface="Carlito"/>
                <a:cs typeface="Carlito"/>
              </a:rPr>
              <a:t>refers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b="1">
                <a:solidFill>
                  <a:srgbClr val="FFFFFF"/>
                </a:solidFill>
                <a:latin typeface="Carlito"/>
                <a:cs typeface="Carlito"/>
              </a:rPr>
              <a:t>an</a:t>
            </a:r>
            <a:r>
              <a:rPr sz="3200" b="1" spc="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instruction.P</a:t>
            </a:r>
            <a:r>
              <a:rPr sz="3200" b="1" spc="-40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og</a:t>
            </a:r>
            <a:r>
              <a:rPr sz="3200" b="1" spc="-90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am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co</a:t>
            </a:r>
            <a:r>
              <a:rPr sz="3200" b="1" spc="-4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200" b="1" spc="-3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3200" b="1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se</a:t>
            </a:r>
            <a:r>
              <a:rPr sz="3200" b="1" spc="-35" smtClean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200" b="1" spc="-75" smtClean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200" b="1" smtClean="0">
                <a:solidFill>
                  <a:srgbClr val="FFFFFF"/>
                </a:solidFill>
                <a:latin typeface="Carlito"/>
                <a:cs typeface="Carlito"/>
              </a:rPr>
              <a:t>al</a:t>
            </a:r>
            <a:r>
              <a:rPr lang="en-IN" sz="3200" b="1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20" smtClean="0">
                <a:solidFill>
                  <a:srgbClr val="FFFFFF"/>
                </a:solidFill>
                <a:latin typeface="Carlito"/>
                <a:cs typeface="Carlito"/>
              </a:rPr>
              <a:t>statements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.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collection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statements  makes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 program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Carlito"/>
              <a:cs typeface="Carlito"/>
            </a:endParaRPr>
          </a:p>
          <a:p>
            <a:pPr marL="12700" marR="7620" indent="571500" algn="just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Another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name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code.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9608" y="362839"/>
            <a:ext cx="369991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FUN</a:t>
            </a:r>
            <a:r>
              <a:rPr spc="20" dirty="0"/>
              <a:t>C</a:t>
            </a:r>
            <a:r>
              <a:rPr spc="-5" dirty="0"/>
              <a:t>TIO</a:t>
            </a:r>
            <a:r>
              <a:rPr spc="5" dirty="0"/>
              <a:t>N</a:t>
            </a:r>
            <a:r>
              <a:rPr dirty="0"/>
              <a:t>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707895" y="1637958"/>
            <a:ext cx="7002780" cy="4379403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84200" algn="just">
              <a:lnSpc>
                <a:spcPct val="100000"/>
              </a:lnSpc>
              <a:spcBef>
                <a:spcPts val="869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What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is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function?</a:t>
            </a:r>
            <a:endParaRPr sz="3200">
              <a:latin typeface="Carlito"/>
              <a:cs typeface="Carlito"/>
            </a:endParaRPr>
          </a:p>
          <a:p>
            <a:pPr marL="12700" marR="5080" indent="571500" algn="just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Function is a self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contained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program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segment which carries out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specific 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well defined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task.</a:t>
            </a:r>
            <a:endParaRPr sz="32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3200" b="1" spc="-1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3200" b="1" spc="-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Example:</a:t>
            </a:r>
            <a:endParaRPr lang="en-IN" sz="3200" b="1" spc="-5" dirty="0" smtClean="0">
              <a:solidFill>
                <a:srgbClr val="FFFFFF"/>
              </a:solidFill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800" b="1" spc="-15" smtClean="0">
                <a:solidFill>
                  <a:srgbClr val="FFFF00"/>
                </a:solidFill>
                <a:latin typeface="Carlito"/>
                <a:cs typeface="Carlito"/>
              </a:rPr>
              <a:t>def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sqr( </a:t>
            </a:r>
            <a:r>
              <a:rPr sz="2800" b="1" spc="-10">
                <a:solidFill>
                  <a:srgbClr val="FFFF00"/>
                </a:solidFill>
                <a:latin typeface="Carlito"/>
                <a:cs typeface="Carlito"/>
              </a:rPr>
              <a:t>num</a:t>
            </a:r>
            <a:r>
              <a:rPr sz="2800" b="1" spc="4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mtClean="0">
                <a:solidFill>
                  <a:srgbClr val="FFFF00"/>
                </a:solidFill>
                <a:latin typeface="Carlito"/>
                <a:cs typeface="Carlito"/>
              </a:rPr>
              <a:t>):</a:t>
            </a:r>
            <a:endParaRPr lang="en-IN" sz="2800" b="1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lang="en-IN" sz="2800" b="1" spc="-10" dirty="0" smtClean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lang="en-IN" sz="2800" b="1" spc="-10" dirty="0" smtClean="0">
                <a:solidFill>
                  <a:srgbClr val="FFFF00"/>
                </a:solidFill>
                <a:latin typeface="Carlito"/>
                <a:cs typeface="Carlito"/>
              </a:rPr>
              <a:t>      </a:t>
            </a:r>
            <a:r>
              <a:rPr sz="2800" b="1" spc="-10" smtClean="0">
                <a:solidFill>
                  <a:srgbClr val="FFFF00"/>
                </a:solidFill>
                <a:latin typeface="Carlito"/>
                <a:cs typeface="Carlito"/>
              </a:rPr>
              <a:t>result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=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num</a:t>
            </a:r>
            <a:r>
              <a:rPr sz="2800" b="1" spc="4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pc="-10">
                <a:solidFill>
                  <a:srgbClr val="FFFF00"/>
                </a:solidFill>
                <a:latin typeface="Carlito"/>
                <a:cs typeface="Carlito"/>
              </a:rPr>
              <a:t>*</a:t>
            </a:r>
            <a:r>
              <a:rPr sz="2800" b="1" spc="-10" smtClean="0">
                <a:solidFill>
                  <a:srgbClr val="FFFF00"/>
                </a:solidFill>
                <a:latin typeface="Carlito"/>
                <a:cs typeface="Carlito"/>
              </a:rPr>
              <a:t>num</a:t>
            </a:r>
            <a:endParaRPr lang="en-IN" sz="2800" b="1" spc="-10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lang="en-IN" sz="2800" b="1" spc="-10" dirty="0" smtClean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lang="en-IN" sz="2800" b="1" spc="-10" dirty="0" smtClean="0">
                <a:solidFill>
                  <a:srgbClr val="FFFF00"/>
                </a:solidFill>
                <a:latin typeface="Carlito"/>
                <a:cs typeface="Carlito"/>
              </a:rPr>
              <a:t>      </a:t>
            </a:r>
            <a:r>
              <a:rPr sz="2800" b="1" spc="-10" smtClean="0">
                <a:solidFill>
                  <a:srgbClr val="FFFF00"/>
                </a:solidFill>
                <a:latin typeface="Carlito"/>
                <a:cs typeface="Carlito"/>
              </a:rPr>
              <a:t>print 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("Square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= " , </a:t>
            </a:r>
            <a:r>
              <a:rPr sz="2800" b="1" spc="-15" dirty="0">
                <a:solidFill>
                  <a:srgbClr val="FFFF00"/>
                </a:solidFill>
                <a:latin typeface="Carlito"/>
                <a:cs typeface="Carlito"/>
              </a:rPr>
              <a:t>result) 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sqr()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293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VARIABLES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ASSIGNMENTS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22145" y="1696567"/>
            <a:ext cx="576199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2413000" algn="l"/>
              </a:tabLst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Named labels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called</a:t>
            </a:r>
            <a:r>
              <a:rPr sz="3200" b="1" spc="-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variables. 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For</a:t>
            </a:r>
            <a:r>
              <a:rPr sz="3200" b="1" spc="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example:	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marks</a:t>
            </a:r>
            <a:r>
              <a:rPr sz="3200" b="1" spc="-2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=86</a:t>
            </a:r>
            <a:endParaRPr sz="3200">
              <a:latin typeface="Carlito"/>
              <a:cs typeface="Carlito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428750" y="3500373"/>
          <a:ext cx="7429498" cy="95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7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59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58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F795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3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2016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2018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2026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2032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2044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2048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2050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2054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2068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object 19"/>
          <p:cNvGrpSpPr/>
          <p:nvPr/>
        </p:nvGrpSpPr>
        <p:grpSpPr>
          <a:xfrm>
            <a:off x="7370064" y="4067555"/>
            <a:ext cx="589915" cy="1329055"/>
            <a:chOff x="7370064" y="4067555"/>
            <a:chExt cx="589915" cy="1329055"/>
          </a:xfrm>
        </p:grpSpPr>
        <p:sp>
          <p:nvSpPr>
            <p:cNvPr id="20" name="object 20"/>
            <p:cNvSpPr/>
            <p:nvPr/>
          </p:nvSpPr>
          <p:spPr>
            <a:xfrm>
              <a:off x="7447788" y="4067555"/>
              <a:ext cx="425196" cy="8275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74480" y="4257166"/>
              <a:ext cx="171450" cy="572135"/>
            </a:xfrm>
            <a:custGeom>
              <a:avLst/>
              <a:gdLst/>
              <a:ahLst/>
              <a:cxnLst/>
              <a:rect l="l" t="t" r="r" b="b"/>
              <a:pathLst>
                <a:path w="171450" h="572135">
                  <a:moveTo>
                    <a:pt x="85764" y="75655"/>
                  </a:moveTo>
                  <a:lnTo>
                    <a:pt x="66654" y="108217"/>
                  </a:lnTo>
                  <a:lnTo>
                    <a:pt x="65331" y="571626"/>
                  </a:lnTo>
                  <a:lnTo>
                    <a:pt x="103431" y="571626"/>
                  </a:lnTo>
                  <a:lnTo>
                    <a:pt x="104753" y="108469"/>
                  </a:lnTo>
                  <a:lnTo>
                    <a:pt x="85764" y="75655"/>
                  </a:lnTo>
                  <a:close/>
                </a:path>
                <a:path w="171450" h="572135">
                  <a:moveTo>
                    <a:pt x="107858" y="37845"/>
                  </a:moveTo>
                  <a:lnTo>
                    <a:pt x="104955" y="37845"/>
                  </a:lnTo>
                  <a:lnTo>
                    <a:pt x="104753" y="108469"/>
                  </a:lnTo>
                  <a:lnTo>
                    <a:pt x="135689" y="161924"/>
                  </a:lnTo>
                  <a:lnTo>
                    <a:pt x="140739" y="167550"/>
                  </a:lnTo>
                  <a:lnTo>
                    <a:pt x="147325" y="170735"/>
                  </a:lnTo>
                  <a:lnTo>
                    <a:pt x="154602" y="171229"/>
                  </a:lnTo>
                  <a:lnTo>
                    <a:pt x="161724" y="168782"/>
                  </a:lnTo>
                  <a:lnTo>
                    <a:pt x="167405" y="163804"/>
                  </a:lnTo>
                  <a:lnTo>
                    <a:pt x="170598" y="157241"/>
                  </a:lnTo>
                  <a:lnTo>
                    <a:pt x="171100" y="149941"/>
                  </a:lnTo>
                  <a:lnTo>
                    <a:pt x="168709" y="142747"/>
                  </a:lnTo>
                  <a:lnTo>
                    <a:pt x="107858" y="37845"/>
                  </a:lnTo>
                  <a:close/>
                </a:path>
                <a:path w="171450" h="572135">
                  <a:moveTo>
                    <a:pt x="85905" y="0"/>
                  </a:moveTo>
                  <a:lnTo>
                    <a:pt x="2466" y="142366"/>
                  </a:lnTo>
                  <a:lnTo>
                    <a:pt x="0" y="149488"/>
                  </a:lnTo>
                  <a:lnTo>
                    <a:pt x="450" y="156765"/>
                  </a:lnTo>
                  <a:lnTo>
                    <a:pt x="3591" y="163351"/>
                  </a:lnTo>
                  <a:lnTo>
                    <a:pt x="9197" y="168401"/>
                  </a:lnTo>
                  <a:lnTo>
                    <a:pt x="16392" y="170866"/>
                  </a:lnTo>
                  <a:lnTo>
                    <a:pt x="23707" y="170402"/>
                  </a:lnTo>
                  <a:lnTo>
                    <a:pt x="30307" y="167223"/>
                  </a:lnTo>
                  <a:lnTo>
                    <a:pt x="35359" y="161543"/>
                  </a:lnTo>
                  <a:lnTo>
                    <a:pt x="66654" y="108217"/>
                  </a:lnTo>
                  <a:lnTo>
                    <a:pt x="66855" y="37845"/>
                  </a:lnTo>
                  <a:lnTo>
                    <a:pt x="107858" y="37845"/>
                  </a:lnTo>
                  <a:lnTo>
                    <a:pt x="85905" y="0"/>
                  </a:lnTo>
                  <a:close/>
                </a:path>
                <a:path w="171450" h="572135">
                  <a:moveTo>
                    <a:pt x="104928" y="47370"/>
                  </a:moveTo>
                  <a:lnTo>
                    <a:pt x="69395" y="47370"/>
                  </a:lnTo>
                  <a:lnTo>
                    <a:pt x="102288" y="47497"/>
                  </a:lnTo>
                  <a:lnTo>
                    <a:pt x="85764" y="75655"/>
                  </a:lnTo>
                  <a:lnTo>
                    <a:pt x="104753" y="108469"/>
                  </a:lnTo>
                  <a:lnTo>
                    <a:pt x="104928" y="47370"/>
                  </a:lnTo>
                  <a:close/>
                </a:path>
                <a:path w="171450" h="572135">
                  <a:moveTo>
                    <a:pt x="104955" y="37845"/>
                  </a:moveTo>
                  <a:lnTo>
                    <a:pt x="66855" y="37845"/>
                  </a:lnTo>
                  <a:lnTo>
                    <a:pt x="66654" y="108217"/>
                  </a:lnTo>
                  <a:lnTo>
                    <a:pt x="85764" y="75655"/>
                  </a:lnTo>
                  <a:lnTo>
                    <a:pt x="69395" y="47370"/>
                  </a:lnTo>
                  <a:lnTo>
                    <a:pt x="104928" y="47370"/>
                  </a:lnTo>
                  <a:lnTo>
                    <a:pt x="104955" y="37845"/>
                  </a:lnTo>
                  <a:close/>
                </a:path>
                <a:path w="171450" h="572135">
                  <a:moveTo>
                    <a:pt x="69395" y="47370"/>
                  </a:moveTo>
                  <a:lnTo>
                    <a:pt x="85764" y="75655"/>
                  </a:lnTo>
                  <a:lnTo>
                    <a:pt x="102288" y="47497"/>
                  </a:lnTo>
                  <a:lnTo>
                    <a:pt x="69395" y="4737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70064" y="4806695"/>
              <a:ext cx="589787" cy="5897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13320" y="4949952"/>
              <a:ext cx="303275" cy="3032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402323" y="5518403"/>
            <a:ext cx="2446020" cy="1045844"/>
            <a:chOff x="6402323" y="5518403"/>
            <a:chExt cx="2446020" cy="1045844"/>
          </a:xfrm>
        </p:grpSpPr>
        <p:sp>
          <p:nvSpPr>
            <p:cNvPr id="25" name="object 25"/>
            <p:cNvSpPr/>
            <p:nvPr/>
          </p:nvSpPr>
          <p:spPr>
            <a:xfrm>
              <a:off x="6402323" y="5518403"/>
              <a:ext cx="2446020" cy="6797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02323" y="5884163"/>
              <a:ext cx="2177796" cy="6797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580378" y="5586476"/>
            <a:ext cx="199643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20115" algn="l"/>
                <a:tab pos="1170305" algn="l"/>
              </a:tabLst>
            </a:pP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marks	</a:t>
            </a:r>
            <a:r>
              <a:rPr sz="2400" b="1" spc="-20" dirty="0">
                <a:solidFill>
                  <a:srgbClr val="FFFF00"/>
                </a:solidFill>
                <a:latin typeface="Carlito"/>
                <a:cs typeface="Carlito"/>
              </a:rPr>
              <a:t>refers</a:t>
            </a:r>
            <a:r>
              <a:rPr sz="2400" b="1" spc="-10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to 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location	2054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4495" y="362839"/>
            <a:ext cx="3825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INPUT ( )</a:t>
            </a:r>
            <a:r>
              <a:rPr spc="-100" dirty="0"/>
              <a:t> </a:t>
            </a:r>
            <a:r>
              <a:rPr dirty="0"/>
              <a:t>FUNCTION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1313176" y="571480"/>
            <a:ext cx="7830824" cy="564641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endParaRPr lang="en-IN" sz="2800" b="1" spc="-20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endParaRPr lang="en-IN" sz="2800" b="1" spc="-20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20" smtClean="0">
                <a:solidFill>
                  <a:srgbClr val="FFFF00"/>
                </a:solidFill>
                <a:latin typeface="Carlito"/>
                <a:cs typeface="Carlito"/>
              </a:rPr>
              <a:t>For</a:t>
            </a:r>
            <a:r>
              <a:rPr sz="2800" b="1" spc="5" smtClean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pc="-10">
                <a:solidFill>
                  <a:srgbClr val="FFFF00"/>
                </a:solidFill>
                <a:latin typeface="Carlito"/>
                <a:cs typeface="Carlito"/>
              </a:rPr>
              <a:t>Example</a:t>
            </a:r>
            <a:r>
              <a:rPr sz="2800" b="1" spc="-10" smtClean="0">
                <a:solidFill>
                  <a:srgbClr val="FFFF00"/>
                </a:solidFill>
                <a:latin typeface="Carlito"/>
                <a:cs typeface="Carlito"/>
              </a:rPr>
              <a:t>:</a:t>
            </a:r>
            <a:endParaRPr lang="en-IN" sz="2800" b="1" spc="-5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841500">
              <a:lnSpc>
                <a:spcPct val="100000"/>
              </a:lnSpc>
              <a:spcBef>
                <a:spcPts val="675"/>
              </a:spcBef>
            </a:pPr>
            <a:r>
              <a:rPr sz="2800" b="1" spc="-5" smtClean="0">
                <a:solidFill>
                  <a:srgbClr val="FFFF00"/>
                </a:solidFill>
                <a:latin typeface="Carlito"/>
                <a:cs typeface="Carlito"/>
              </a:rPr>
              <a:t>p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= 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input(“Enter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the</a:t>
            </a:r>
            <a:r>
              <a:rPr sz="2800" b="1" spc="4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pc="-15">
                <a:solidFill>
                  <a:srgbClr val="FFFF00"/>
                </a:solidFill>
                <a:latin typeface="Carlito"/>
                <a:cs typeface="Carlito"/>
              </a:rPr>
              <a:t>value</a:t>
            </a:r>
            <a:r>
              <a:rPr sz="2800" b="1" spc="-15" smtClean="0">
                <a:solidFill>
                  <a:srgbClr val="FFFF00"/>
                </a:solidFill>
                <a:latin typeface="Carlito"/>
                <a:cs typeface="Carlito"/>
              </a:rPr>
              <a:t>”)</a:t>
            </a:r>
            <a:endParaRPr sz="3850">
              <a:latin typeface="Carlito"/>
              <a:cs typeface="Carlito"/>
            </a:endParaRPr>
          </a:p>
          <a:p>
            <a:pPr marL="1841500">
              <a:lnSpc>
                <a:spcPct val="100000"/>
              </a:lnSpc>
            </a:pP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x = 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int(input(“Enter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x</a:t>
            </a:r>
            <a:r>
              <a:rPr sz="2800" b="1" spc="3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value”))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ts val="4040"/>
              </a:lnSpc>
              <a:spcBef>
                <a:spcPts val="240"/>
              </a:spcBef>
              <a:tabLst>
                <a:tab pos="6584950" algn="l"/>
              </a:tabLst>
            </a:pPr>
            <a:r>
              <a:rPr sz="2800" b="1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ead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b="1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800" b="1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45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alue</a:t>
            </a:r>
            <a:r>
              <a:rPr sz="2800" b="1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an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800" b="1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b="1" spc="-4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b="1" spc="-35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ert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800" b="1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b="1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b="1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3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b="1" spc="-5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800" b="1" spc="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5" smtClean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800" b="1" spc="-35" smtClean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800" b="1" spc="-40" smtClean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800" b="1" spc="-10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b="1" spc="-40" smtClean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2800" b="1" spc="-10" smtClean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800" b="1" dirty="0">
                <a:solidFill>
                  <a:srgbClr val="FFFFFF"/>
                </a:solidFill>
                <a:latin typeface="Carlito"/>
                <a:cs typeface="Carlito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type  </a:t>
            </a:r>
            <a:r>
              <a:rPr sz="2800" b="1" spc="-20" dirty="0">
                <a:solidFill>
                  <a:srgbClr val="FFFFFF"/>
                </a:solidFill>
                <a:latin typeface="Carlito"/>
                <a:cs typeface="Carlito"/>
              </a:rPr>
              <a:t>data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2800" b="1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value.</a:t>
            </a:r>
            <a:endParaRPr sz="2800">
              <a:latin typeface="Carlito"/>
              <a:cs typeface="Carlito"/>
            </a:endParaRPr>
          </a:p>
          <a:p>
            <a:pPr marL="1841500">
              <a:lnSpc>
                <a:spcPct val="100000"/>
              </a:lnSpc>
              <a:spcBef>
                <a:spcPts val="420"/>
              </a:spcBef>
            </a:pP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y=float(input(“Enter </a:t>
            </a:r>
            <a:r>
              <a:rPr sz="2800" b="1" spc="-5" dirty="0">
                <a:solidFill>
                  <a:srgbClr val="FFFF00"/>
                </a:solidFill>
                <a:latin typeface="Carlito"/>
                <a:cs typeface="Carlito"/>
              </a:rPr>
              <a:t>y</a:t>
            </a:r>
            <a:r>
              <a:rPr sz="2800" b="1" spc="5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00"/>
                </a:solidFill>
                <a:latin typeface="Carlito"/>
                <a:cs typeface="Carlito"/>
              </a:rPr>
              <a:t>value”))</a:t>
            </a:r>
            <a:endParaRPr sz="2800">
              <a:latin typeface="Carlito"/>
              <a:cs typeface="Carlito"/>
            </a:endParaRPr>
          </a:p>
          <a:p>
            <a:pPr marL="12700" marR="441959">
              <a:lnSpc>
                <a:spcPts val="4029"/>
              </a:lnSpc>
              <a:spcBef>
                <a:spcPts val="245"/>
              </a:spcBef>
            </a:pP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reads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value and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converts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it in </a:t>
            </a:r>
            <a:r>
              <a:rPr sz="2800" b="1" spc="-15" dirty="0">
                <a:solidFill>
                  <a:srgbClr val="FFFFFF"/>
                </a:solidFill>
                <a:latin typeface="Carlito"/>
                <a:cs typeface="Carlito"/>
              </a:rPr>
              <a:t>to float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type  </a:t>
            </a:r>
            <a:r>
              <a:rPr sz="2800" b="1" spc="-20" dirty="0">
                <a:solidFill>
                  <a:srgbClr val="FFFFFF"/>
                </a:solidFill>
                <a:latin typeface="Carlito"/>
                <a:cs typeface="Carlito"/>
              </a:rPr>
              <a:t>data </a:t>
            </a:r>
            <a:r>
              <a:rPr sz="2800" b="1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2800" b="1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rlito"/>
                <a:cs typeface="Carlito"/>
              </a:rPr>
              <a:t>value.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1135" y="259079"/>
            <a:ext cx="5286756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1010" y="362839"/>
            <a:ext cx="4714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TOKENS </a:t>
            </a:r>
            <a:r>
              <a:rPr dirty="0"/>
              <a:t>/ LEXICAL</a:t>
            </a:r>
            <a:r>
              <a:rPr spc="-75" dirty="0"/>
              <a:t> </a:t>
            </a:r>
            <a:r>
              <a:rPr dirty="0"/>
              <a:t>UNITS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113276" y="3255264"/>
            <a:ext cx="1632585" cy="1632585"/>
            <a:chOff x="4113276" y="3255264"/>
            <a:chExt cx="1632585" cy="1632585"/>
          </a:xfrm>
        </p:grpSpPr>
        <p:sp>
          <p:nvSpPr>
            <p:cNvPr id="5" name="object 5"/>
            <p:cNvSpPr/>
            <p:nvPr/>
          </p:nvSpPr>
          <p:spPr>
            <a:xfrm>
              <a:off x="4113276" y="3255264"/>
              <a:ext cx="1632203" cy="16322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30624" y="3742944"/>
              <a:ext cx="1421891" cy="6903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412360" y="3817111"/>
            <a:ext cx="1035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6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K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2400" b="1" spc="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22291" y="2791967"/>
            <a:ext cx="614172" cy="414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4113276" y="1092708"/>
            <a:ext cx="1632585" cy="1633855"/>
            <a:chOff x="4113276" y="1092708"/>
            <a:chExt cx="1632585" cy="1633855"/>
          </a:xfrm>
        </p:grpSpPr>
        <p:sp>
          <p:nvSpPr>
            <p:cNvPr id="10" name="object 10"/>
            <p:cNvSpPr/>
            <p:nvPr/>
          </p:nvSpPr>
          <p:spPr>
            <a:xfrm>
              <a:off x="4113276" y="1092708"/>
              <a:ext cx="1632203" cy="16337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97324" y="1531620"/>
              <a:ext cx="934212" cy="52120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75988" y="1781556"/>
              <a:ext cx="976884" cy="5212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610480" y="1585086"/>
            <a:ext cx="639445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20955">
              <a:lnSpc>
                <a:spcPts val="1970"/>
              </a:lnSpc>
              <a:spcBef>
                <a:spcPts val="325"/>
              </a:spcBef>
            </a:pPr>
            <a:r>
              <a:rPr sz="1800" b="1" dirty="0">
                <a:solidFill>
                  <a:srgbClr val="001F5F"/>
                </a:solidFill>
                <a:latin typeface="Carlito"/>
                <a:cs typeface="Carlito"/>
              </a:rPr>
              <a:t>1. </a:t>
            </a:r>
            <a:r>
              <a:rPr sz="1800" b="1" spc="-20" dirty="0">
                <a:solidFill>
                  <a:srgbClr val="001F5F"/>
                </a:solidFill>
                <a:latin typeface="Carlito"/>
                <a:cs typeface="Carlito"/>
              </a:rPr>
              <a:t>Key  </a:t>
            </a:r>
            <a:r>
              <a:rPr sz="1800" b="1" spc="-75" dirty="0">
                <a:solidFill>
                  <a:srgbClr val="001F5F"/>
                </a:solidFill>
                <a:latin typeface="Carlito"/>
                <a:cs typeface="Carlito"/>
              </a:rPr>
              <a:t>W</a:t>
            </a:r>
            <a:r>
              <a:rPr sz="1800" b="1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1800" b="1" spc="-25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1800" b="1" dirty="0">
                <a:solidFill>
                  <a:srgbClr val="001F5F"/>
                </a:solidFill>
                <a:latin typeface="Carlito"/>
                <a:cs typeface="Carlito"/>
              </a:rPr>
              <a:t>ds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699759" y="2586227"/>
            <a:ext cx="2101850" cy="1633855"/>
            <a:chOff x="5699759" y="2586227"/>
            <a:chExt cx="2101850" cy="1633855"/>
          </a:xfrm>
        </p:grpSpPr>
        <p:sp>
          <p:nvSpPr>
            <p:cNvPr id="15" name="object 15"/>
            <p:cNvSpPr/>
            <p:nvPr/>
          </p:nvSpPr>
          <p:spPr>
            <a:xfrm>
              <a:off x="5699759" y="3413760"/>
              <a:ext cx="489203" cy="6202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67627" y="2586227"/>
              <a:ext cx="1633727" cy="16337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775703" y="3064763"/>
              <a:ext cx="481583" cy="464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26707" y="3287268"/>
              <a:ext cx="1135380" cy="464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544818" y="3111499"/>
            <a:ext cx="882015" cy="491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95"/>
              </a:spcBef>
            </a:pP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2.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ts val="1835"/>
              </a:lnSpc>
            </a:pPr>
            <a:r>
              <a:rPr sz="1600" b="1" spc="-10" dirty="0">
                <a:solidFill>
                  <a:srgbClr val="001F5F"/>
                </a:solidFill>
                <a:latin typeface="Carlito"/>
                <a:cs typeface="Carlito"/>
              </a:rPr>
              <a:t>Identifiers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247132" y="4625340"/>
            <a:ext cx="1769745" cy="2010410"/>
            <a:chOff x="5247132" y="4625340"/>
            <a:chExt cx="1769745" cy="2010410"/>
          </a:xfrm>
        </p:grpSpPr>
        <p:sp>
          <p:nvSpPr>
            <p:cNvPr id="21" name="object 21"/>
            <p:cNvSpPr/>
            <p:nvPr/>
          </p:nvSpPr>
          <p:spPr>
            <a:xfrm>
              <a:off x="5247132" y="4625340"/>
              <a:ext cx="624839" cy="58064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82768" y="5003292"/>
              <a:ext cx="1633728" cy="163220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99176" y="5567172"/>
              <a:ext cx="1222248" cy="52120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733034" y="5621528"/>
            <a:ext cx="935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rlito"/>
                <a:cs typeface="Carlito"/>
              </a:rPr>
              <a:t>3.</a:t>
            </a:r>
            <a:r>
              <a:rPr sz="1800" b="1" spc="-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rlito"/>
                <a:cs typeface="Carlito"/>
              </a:rPr>
              <a:t>Literals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842260" y="4625340"/>
            <a:ext cx="1769745" cy="2010410"/>
            <a:chOff x="2842260" y="4625340"/>
            <a:chExt cx="1769745" cy="2010410"/>
          </a:xfrm>
        </p:grpSpPr>
        <p:sp>
          <p:nvSpPr>
            <p:cNvPr id="26" name="object 26"/>
            <p:cNvSpPr/>
            <p:nvPr/>
          </p:nvSpPr>
          <p:spPr>
            <a:xfrm>
              <a:off x="3986784" y="4625340"/>
              <a:ext cx="624839" cy="58064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42260" y="5003292"/>
              <a:ext cx="1632204" cy="16322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48812" y="5481828"/>
              <a:ext cx="481584" cy="4648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80004" y="5704332"/>
              <a:ext cx="1175004" cy="46482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198367" y="5528564"/>
            <a:ext cx="920750" cy="491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95"/>
              </a:spcBef>
            </a:pP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4.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ts val="1835"/>
              </a:lnSpc>
            </a:pPr>
            <a:r>
              <a:rPr sz="1600" b="1" spc="-10" dirty="0">
                <a:solidFill>
                  <a:srgbClr val="001F5F"/>
                </a:solidFill>
                <a:latin typeface="Carlito"/>
                <a:cs typeface="Carlito"/>
              </a:rPr>
              <a:t>Ope</a:t>
            </a:r>
            <a:r>
              <a:rPr sz="1600" b="1" spc="-50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1600" b="1" spc="-15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1600" b="1" spc="-20" dirty="0">
                <a:solidFill>
                  <a:srgbClr val="001F5F"/>
                </a:solidFill>
                <a:latin typeface="Carlito"/>
                <a:cs typeface="Carlito"/>
              </a:rPr>
              <a:t>t</a:t>
            </a: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1600" b="1" spc="-35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s.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057400" y="2586227"/>
            <a:ext cx="2100580" cy="1633855"/>
            <a:chOff x="2057400" y="2586227"/>
            <a:chExt cx="2100580" cy="1633855"/>
          </a:xfrm>
        </p:grpSpPr>
        <p:sp>
          <p:nvSpPr>
            <p:cNvPr id="32" name="object 32"/>
            <p:cNvSpPr/>
            <p:nvPr/>
          </p:nvSpPr>
          <p:spPr>
            <a:xfrm>
              <a:off x="3669791" y="3413760"/>
              <a:ext cx="487679" cy="6202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57400" y="2586227"/>
              <a:ext cx="1632203" cy="163372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63951" y="3064763"/>
              <a:ext cx="481584" cy="46482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35707" y="3287268"/>
              <a:ext cx="1293875" cy="46482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353817" y="3111499"/>
            <a:ext cx="1040130" cy="491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35"/>
              </a:lnSpc>
              <a:spcBef>
                <a:spcPts val="95"/>
              </a:spcBef>
            </a:pP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5.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ts val="1835"/>
              </a:lnSpc>
            </a:pPr>
            <a:r>
              <a:rPr sz="1600" b="1" spc="-10" dirty="0">
                <a:solidFill>
                  <a:srgbClr val="001F5F"/>
                </a:solidFill>
                <a:latin typeface="Carlito"/>
                <a:cs typeface="Carlito"/>
              </a:rPr>
              <a:t>Pu</a:t>
            </a:r>
            <a:r>
              <a:rPr sz="1600" b="1" spc="-15" dirty="0">
                <a:solidFill>
                  <a:srgbClr val="001F5F"/>
                </a:solidFill>
                <a:latin typeface="Carlito"/>
                <a:cs typeface="Carlito"/>
              </a:rPr>
              <a:t>n</a:t>
            </a: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ct</a:t>
            </a:r>
            <a:r>
              <a:rPr sz="1600" b="1" spc="-15" dirty="0">
                <a:solidFill>
                  <a:srgbClr val="001F5F"/>
                </a:solidFill>
                <a:latin typeface="Carlito"/>
                <a:cs typeface="Carlito"/>
              </a:rPr>
              <a:t>ua</a:t>
            </a:r>
            <a:r>
              <a:rPr sz="1600" b="1" spc="-20" dirty="0">
                <a:solidFill>
                  <a:srgbClr val="001F5F"/>
                </a:solidFill>
                <a:latin typeface="Carlito"/>
                <a:cs typeface="Carlito"/>
              </a:rPr>
              <a:t>t</a:t>
            </a: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1600" b="1" spc="-35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1600" b="1" spc="-5" dirty="0">
                <a:solidFill>
                  <a:srgbClr val="001F5F"/>
                </a:solidFill>
                <a:latin typeface="Carlito"/>
                <a:cs typeface="Carlito"/>
              </a:rPr>
              <a:t>s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ython Control Flow Statements and Loops – PYnative">
            <a:extLst>
              <a:ext uri="{FF2B5EF4-FFF2-40B4-BE49-F238E27FC236}">
                <a16:creationId xmlns:a16="http://schemas.microsoft.com/office/drawing/2014/main" xmlns="" id="{297C00D7-60D2-4D04-90A2-E68E8359E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6019800" cy="510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68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928794" y="2786058"/>
            <a:ext cx="68141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00"/>
                </a:solidFill>
                <a:latin typeface="Carlito"/>
                <a:cs typeface="Carlito"/>
              </a:rPr>
              <a:t>What </a:t>
            </a:r>
            <a:r>
              <a:rPr sz="3600" b="1" dirty="0">
                <a:solidFill>
                  <a:srgbClr val="FFFF00"/>
                </a:solidFill>
                <a:latin typeface="Carlito"/>
                <a:cs typeface="Carlito"/>
              </a:rPr>
              <a:t>is </a:t>
            </a:r>
            <a:r>
              <a:rPr sz="3600" b="1" spc="-20" dirty="0">
                <a:solidFill>
                  <a:srgbClr val="FFFF00"/>
                </a:solidFill>
                <a:latin typeface="Carlito"/>
                <a:cs typeface="Carlito"/>
              </a:rPr>
              <a:t>Keyword </a:t>
            </a:r>
            <a:r>
              <a:rPr sz="3600" b="1" spc="-5" dirty="0">
                <a:solidFill>
                  <a:srgbClr val="FFFF00"/>
                </a:solidFill>
                <a:latin typeface="Carlito"/>
                <a:cs typeface="Carlito"/>
              </a:rPr>
              <a:t>or </a:t>
            </a:r>
            <a:r>
              <a:rPr sz="3600" b="1" spc="-10" dirty="0">
                <a:solidFill>
                  <a:srgbClr val="FFFF00"/>
                </a:solidFill>
                <a:latin typeface="Carlito"/>
                <a:cs typeface="Carlito"/>
              </a:rPr>
              <a:t>reserved</a:t>
            </a:r>
            <a:r>
              <a:rPr sz="3600" b="1" spc="-4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1" spc="-15" dirty="0">
                <a:solidFill>
                  <a:srgbClr val="FFFF00"/>
                </a:solidFill>
                <a:latin typeface="Carlito"/>
                <a:cs typeface="Carlito"/>
              </a:rPr>
              <a:t>word?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54123" y="2145792"/>
            <a:ext cx="3672840" cy="899160"/>
            <a:chOff x="1754123" y="2145792"/>
            <a:chExt cx="3672840" cy="899160"/>
          </a:xfrm>
        </p:grpSpPr>
        <p:sp>
          <p:nvSpPr>
            <p:cNvPr id="3" name="object 3"/>
            <p:cNvSpPr/>
            <p:nvPr/>
          </p:nvSpPr>
          <p:spPr>
            <a:xfrm>
              <a:off x="1754123" y="2145792"/>
              <a:ext cx="1459991" cy="8991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69107" y="2145792"/>
              <a:ext cx="797052" cy="8991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5639" y="2145792"/>
              <a:ext cx="2211324" cy="8991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500166" y="2428868"/>
            <a:ext cx="6788150" cy="3904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73835" algn="l"/>
              </a:tabLst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What</a:t>
            </a:r>
            <a:r>
              <a:rPr sz="3200" b="1" spc="-2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is</a:t>
            </a:r>
            <a:r>
              <a:rPr sz="3200" b="1">
                <a:solidFill>
                  <a:srgbClr val="FFFF00"/>
                </a:solidFill>
                <a:latin typeface="Carlito"/>
                <a:cs typeface="Carlito"/>
              </a:rPr>
              <a:t>	</a:t>
            </a:r>
            <a:r>
              <a:rPr sz="3200" b="1" spc="-20" smtClean="0">
                <a:solidFill>
                  <a:srgbClr val="FFFF00"/>
                </a:solidFill>
                <a:latin typeface="Carlito"/>
                <a:cs typeface="Carlito"/>
              </a:rPr>
              <a:t>Keyword</a:t>
            </a:r>
            <a:r>
              <a:rPr sz="3200" b="1" spc="-20" dirty="0">
                <a:solidFill>
                  <a:srgbClr val="FFFF00"/>
                </a:solidFill>
                <a:latin typeface="Carlito"/>
                <a:cs typeface="Carlito"/>
              </a:rPr>
              <a:t>?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Carlito"/>
              <a:cs typeface="Carlito"/>
            </a:endParaRPr>
          </a:p>
          <a:p>
            <a:pPr marL="12700" marR="5080" indent="571500" algn="just">
              <a:lnSpc>
                <a:spcPct val="100000"/>
              </a:lnSpc>
            </a:pP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Keywords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also called as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reserved 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words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having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special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meaning 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in python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language.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words  are 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defined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python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interpreter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hence 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cant</a:t>
            </a:r>
            <a:r>
              <a:rPr sz="3200" b="1" spc="6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used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programming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identifiers.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69235" y="400811"/>
            <a:ext cx="5818632" cy="1008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2540254" y="504190"/>
            <a:ext cx="5246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15" dirty="0"/>
              <a:t>Keyword/Reserved</a:t>
            </a:r>
            <a:r>
              <a:rPr spc="-105" dirty="0"/>
              <a:t> </a:t>
            </a:r>
            <a:r>
              <a:rPr spc="-50" dirty="0"/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70432" y="3454908"/>
            <a:ext cx="7874634" cy="1092835"/>
            <a:chOff x="1170432" y="3454908"/>
            <a:chExt cx="7874634" cy="1092835"/>
          </a:xfrm>
        </p:grpSpPr>
        <p:sp>
          <p:nvSpPr>
            <p:cNvPr id="3" name="object 3"/>
            <p:cNvSpPr/>
            <p:nvPr/>
          </p:nvSpPr>
          <p:spPr>
            <a:xfrm>
              <a:off x="1170432" y="3454908"/>
              <a:ext cx="7874508" cy="10927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6840" y="3473196"/>
              <a:ext cx="7475220" cy="10088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56714" y="3578097"/>
            <a:ext cx="6905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00"/>
                </a:solidFill>
                <a:latin typeface="Carlito"/>
                <a:cs typeface="Carlito"/>
              </a:rPr>
              <a:t>Some </a:t>
            </a:r>
            <a:r>
              <a:rPr sz="3600" b="1" spc="-20" dirty="0">
                <a:solidFill>
                  <a:srgbClr val="FFFF00"/>
                </a:solidFill>
                <a:latin typeface="Carlito"/>
                <a:cs typeface="Carlito"/>
              </a:rPr>
              <a:t>Keywords </a:t>
            </a:r>
            <a:r>
              <a:rPr sz="3600" b="1" spc="-5" dirty="0">
                <a:solidFill>
                  <a:srgbClr val="FFFF00"/>
                </a:solidFill>
                <a:latin typeface="Carlito"/>
                <a:cs typeface="Carlito"/>
              </a:rPr>
              <a:t>of </a:t>
            </a:r>
            <a:r>
              <a:rPr sz="3600" b="1" dirty="0">
                <a:solidFill>
                  <a:srgbClr val="FFFF00"/>
                </a:solidFill>
                <a:latin typeface="Carlito"/>
                <a:cs typeface="Carlito"/>
              </a:rPr>
              <a:t>Python</a:t>
            </a:r>
            <a:r>
              <a:rPr sz="3600" b="1" spc="-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1" spc="-10" dirty="0">
                <a:solidFill>
                  <a:srgbClr val="FFFF00"/>
                </a:solidFill>
                <a:latin typeface="Carlito"/>
                <a:cs typeface="Carlito"/>
              </a:rPr>
              <a:t>Language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6903" y="259079"/>
            <a:ext cx="7475220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06778" y="362839"/>
            <a:ext cx="69043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00"/>
                </a:solidFill>
                <a:latin typeface="Carlito"/>
                <a:cs typeface="Carlito"/>
              </a:rPr>
              <a:t>Some </a:t>
            </a:r>
            <a:r>
              <a:rPr sz="3600" b="1" spc="-20" dirty="0">
                <a:solidFill>
                  <a:srgbClr val="FFFF00"/>
                </a:solidFill>
                <a:latin typeface="Carlito"/>
                <a:cs typeface="Carlito"/>
              </a:rPr>
              <a:t>Keywords </a:t>
            </a:r>
            <a:r>
              <a:rPr sz="3600" b="1" spc="-5" dirty="0">
                <a:solidFill>
                  <a:srgbClr val="FFFF00"/>
                </a:solidFill>
                <a:latin typeface="Carlito"/>
                <a:cs typeface="Carlito"/>
              </a:rPr>
              <a:t>of </a:t>
            </a:r>
            <a:r>
              <a:rPr sz="3600" b="1" dirty="0">
                <a:solidFill>
                  <a:srgbClr val="FFFF00"/>
                </a:solidFill>
                <a:latin typeface="Carlito"/>
                <a:cs typeface="Carlito"/>
              </a:rPr>
              <a:t>Python</a:t>
            </a:r>
            <a:r>
              <a:rPr sz="3600" b="1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1" spc="-10" dirty="0">
                <a:solidFill>
                  <a:srgbClr val="FFFF00"/>
                </a:solidFill>
                <a:latin typeface="Carlito"/>
                <a:cs typeface="Carlito"/>
              </a:rPr>
              <a:t>Language</a:t>
            </a:r>
            <a:endParaRPr sz="3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67127" y="1633727"/>
            <a:ext cx="5614670" cy="4561840"/>
            <a:chOff x="2167127" y="1633727"/>
            <a:chExt cx="5614670" cy="4561840"/>
          </a:xfrm>
        </p:grpSpPr>
        <p:sp>
          <p:nvSpPr>
            <p:cNvPr id="5" name="object 5"/>
            <p:cNvSpPr/>
            <p:nvPr/>
          </p:nvSpPr>
          <p:spPr>
            <a:xfrm>
              <a:off x="2167127" y="1761743"/>
              <a:ext cx="5614416" cy="44333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498" y="1785924"/>
              <a:ext cx="5500116" cy="43342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09799" y="2385948"/>
              <a:ext cx="5510530" cy="38100"/>
            </a:xfrm>
            <a:custGeom>
              <a:avLst/>
              <a:gdLst/>
              <a:ahLst/>
              <a:cxnLst/>
              <a:rect l="l" t="t" r="r" b="b"/>
              <a:pathLst>
                <a:path w="5510530" h="38100">
                  <a:moveTo>
                    <a:pt x="0" y="38100"/>
                  </a:moveTo>
                  <a:lnTo>
                    <a:pt x="5510276" y="38100"/>
                  </a:lnTo>
                  <a:lnTo>
                    <a:pt x="5510276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09799" y="1781174"/>
              <a:ext cx="5510530" cy="4343400"/>
            </a:xfrm>
            <a:custGeom>
              <a:avLst/>
              <a:gdLst/>
              <a:ahLst/>
              <a:cxnLst/>
              <a:rect l="l" t="t" r="r" b="b"/>
              <a:pathLst>
                <a:path w="5510530" h="4343400">
                  <a:moveTo>
                    <a:pt x="4699" y="0"/>
                  </a:moveTo>
                  <a:lnTo>
                    <a:pt x="4699" y="4343387"/>
                  </a:lnTo>
                </a:path>
                <a:path w="5510530" h="4343400">
                  <a:moveTo>
                    <a:pt x="5505450" y="0"/>
                  </a:moveTo>
                  <a:lnTo>
                    <a:pt x="5505450" y="4343387"/>
                  </a:lnTo>
                </a:path>
                <a:path w="5510530" h="4343400">
                  <a:moveTo>
                    <a:pt x="0" y="4338624"/>
                  </a:moveTo>
                  <a:lnTo>
                    <a:pt x="5510276" y="4338624"/>
                  </a:lnTo>
                </a:path>
              </a:pathLst>
            </a:custGeom>
            <a:ln w="9525">
              <a:solidFill>
                <a:srgbClr val="D0DC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09799" y="1781111"/>
              <a:ext cx="5510276" cy="62807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1450" y="2401569"/>
              <a:ext cx="5507735" cy="6263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11450" y="3020313"/>
              <a:ext cx="5507735" cy="62636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11450" y="3639057"/>
              <a:ext cx="5507735" cy="6278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11450" y="4257801"/>
              <a:ext cx="5507735" cy="62788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11450" y="4878070"/>
              <a:ext cx="5507735" cy="6263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11450" y="5496864"/>
              <a:ext cx="5507735" cy="6263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4263" y="2263140"/>
              <a:ext cx="1581912" cy="64617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78836" y="1633727"/>
              <a:ext cx="1572767" cy="11186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88863" y="2263140"/>
              <a:ext cx="1937004" cy="64617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3435" y="1633727"/>
              <a:ext cx="1927860" cy="111861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80079" y="1751202"/>
            <a:ext cx="38087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26665" algn="l"/>
              </a:tabLst>
            </a:pPr>
            <a:r>
              <a:rPr sz="4000" spc="-5" dirty="0">
                <a:solidFill>
                  <a:srgbClr val="FFFFFF"/>
                </a:solidFill>
              </a:rPr>
              <a:t>and	ass</a:t>
            </a:r>
            <a:r>
              <a:rPr sz="4000" dirty="0">
                <a:solidFill>
                  <a:srgbClr val="FFFFFF"/>
                </a:solidFill>
              </a:rPr>
              <a:t>e</a:t>
            </a:r>
            <a:r>
              <a:rPr sz="4000" spc="-10" dirty="0">
                <a:solidFill>
                  <a:srgbClr val="FFFFFF"/>
                </a:solidFill>
              </a:rPr>
              <a:t>rt</a:t>
            </a:r>
            <a:endParaRPr sz="4000" dirty="0"/>
          </a:p>
        </p:txBody>
      </p:sp>
      <p:grpSp>
        <p:nvGrpSpPr>
          <p:cNvPr id="21" name="object 21"/>
          <p:cNvGrpSpPr/>
          <p:nvPr/>
        </p:nvGrpSpPr>
        <p:grpSpPr>
          <a:xfrm>
            <a:off x="2345435" y="2253995"/>
            <a:ext cx="5039995" cy="4369435"/>
            <a:chOff x="2345435" y="2253995"/>
            <a:chExt cx="5039995" cy="4369435"/>
          </a:xfrm>
        </p:grpSpPr>
        <p:sp>
          <p:nvSpPr>
            <p:cNvPr id="22" name="object 22"/>
            <p:cNvSpPr/>
            <p:nvPr/>
          </p:nvSpPr>
          <p:spPr>
            <a:xfrm>
              <a:off x="2673095" y="2881883"/>
              <a:ext cx="1984248" cy="64617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77667" y="2253995"/>
              <a:ext cx="1975104" cy="11186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26023" y="2881883"/>
              <a:ext cx="1662683" cy="646176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30595" y="2253995"/>
              <a:ext cx="1653540" cy="111861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45435" y="3502151"/>
              <a:ext cx="2522219" cy="64465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50007" y="2872739"/>
              <a:ext cx="2513075" cy="111861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36335" y="3502151"/>
              <a:ext cx="1356360" cy="644652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40907" y="2872739"/>
              <a:ext cx="1347215" cy="11186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44367" y="4120895"/>
              <a:ext cx="1438656" cy="646176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48939" y="3491483"/>
              <a:ext cx="1429512" cy="111861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89091" y="4120895"/>
              <a:ext cx="1336547" cy="64617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93664" y="3491483"/>
              <a:ext cx="1327404" cy="111861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51403" y="4739639"/>
              <a:ext cx="1624583" cy="64617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55975" y="4110227"/>
              <a:ext cx="1615439" cy="1118616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30951" y="4739639"/>
              <a:ext cx="2054352" cy="646176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35523" y="4110227"/>
              <a:ext cx="2045207" cy="111861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802635" y="5358383"/>
              <a:ext cx="1722119" cy="646176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07207" y="4730495"/>
              <a:ext cx="1712975" cy="1118615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73623" y="5358383"/>
              <a:ext cx="1969007" cy="646176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78195" y="4730495"/>
              <a:ext cx="1959863" cy="111861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968751" y="5978651"/>
              <a:ext cx="1391412" cy="64465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73323" y="5349239"/>
              <a:ext cx="1382268" cy="1118616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650998" y="2370581"/>
            <a:ext cx="1878964" cy="373062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-2540" algn="ctr">
              <a:lnSpc>
                <a:spcPct val="101600"/>
              </a:lnSpc>
              <a:spcBef>
                <a:spcPts val="20"/>
              </a:spcBef>
            </a:pPr>
            <a:r>
              <a:rPr sz="4000" b="1" spc="-15" dirty="0">
                <a:solidFill>
                  <a:srgbClr val="FFFFFF"/>
                </a:solidFill>
                <a:latin typeface="Carlito"/>
                <a:cs typeface="Carlito"/>
              </a:rPr>
              <a:t>break  </a:t>
            </a:r>
            <a:r>
              <a:rPr sz="4000" b="1" spc="-35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4000" b="1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4000" b="1" spc="-4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4000" b="1" spc="-5" dirty="0">
                <a:solidFill>
                  <a:srgbClr val="FFFFFF"/>
                </a:solidFill>
                <a:latin typeface="Carlito"/>
                <a:cs typeface="Carlito"/>
              </a:rPr>
              <a:t>tinue  del</a:t>
            </a:r>
            <a:endParaRPr sz="4000">
              <a:latin typeface="Carlito"/>
              <a:cs typeface="Carlito"/>
            </a:endParaRPr>
          </a:p>
          <a:p>
            <a:pPr marL="469900" marR="464184" indent="48260" algn="just">
              <a:lnSpc>
                <a:spcPct val="101600"/>
              </a:lnSpc>
            </a:pPr>
            <a:r>
              <a:rPr sz="4000" b="1" spc="-10" dirty="0">
                <a:solidFill>
                  <a:srgbClr val="FFFFFF"/>
                </a:solidFill>
                <a:latin typeface="Carlito"/>
                <a:cs typeface="Carlito"/>
              </a:rPr>
              <a:t>else  </a:t>
            </a:r>
            <a:r>
              <a:rPr sz="4000" b="1" spc="-6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4000" b="1" spc="-105" dirty="0">
                <a:solidFill>
                  <a:srgbClr val="FFFFFF"/>
                </a:solidFill>
                <a:latin typeface="Carlito"/>
                <a:cs typeface="Carlito"/>
              </a:rPr>
              <a:t>x</a:t>
            </a:r>
            <a:r>
              <a:rPr sz="4000" b="1" spc="-10" dirty="0">
                <a:solidFill>
                  <a:srgbClr val="FFFFFF"/>
                </a:solidFill>
                <a:latin typeface="Carlito"/>
                <a:cs typeface="Carlito"/>
              </a:rPr>
              <a:t>ec  </a:t>
            </a:r>
            <a:r>
              <a:rPr sz="4000" b="1" spc="-25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endParaRPr sz="4000">
              <a:latin typeface="Carlito"/>
              <a:cs typeface="Carlito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5512308" y="5349240"/>
            <a:ext cx="1690370" cy="1274445"/>
            <a:chOff x="5512308" y="5349240"/>
            <a:chExt cx="1690370" cy="1274445"/>
          </a:xfrm>
        </p:grpSpPr>
        <p:sp>
          <p:nvSpPr>
            <p:cNvPr id="46" name="object 46"/>
            <p:cNvSpPr/>
            <p:nvPr/>
          </p:nvSpPr>
          <p:spPr>
            <a:xfrm>
              <a:off x="5512308" y="5978652"/>
              <a:ext cx="1690115" cy="644651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16880" y="5349240"/>
              <a:ext cx="1680972" cy="1118616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500694" y="2285992"/>
            <a:ext cx="1409700" cy="373062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065" marR="5080" indent="-2540" algn="ctr">
              <a:lnSpc>
                <a:spcPct val="101600"/>
              </a:lnSpc>
              <a:spcBef>
                <a:spcPts val="20"/>
              </a:spcBef>
            </a:pPr>
            <a:r>
              <a:rPr sz="4000" b="1" spc="-10" dirty="0">
                <a:solidFill>
                  <a:srgbClr val="FFFFFF"/>
                </a:solidFill>
                <a:latin typeface="Carlito"/>
                <a:cs typeface="Carlito"/>
              </a:rPr>
              <a:t>class  def  elif  </a:t>
            </a:r>
            <a:r>
              <a:rPr sz="4000" b="1" spc="-6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4000" b="1" spc="-105" dirty="0">
                <a:solidFill>
                  <a:srgbClr val="FFFFFF"/>
                </a:solidFill>
                <a:latin typeface="Carlito"/>
                <a:cs typeface="Carlito"/>
              </a:rPr>
              <a:t>x</a:t>
            </a:r>
            <a:r>
              <a:rPr sz="4000" b="1" spc="-10" dirty="0">
                <a:solidFill>
                  <a:srgbClr val="FFFFFF"/>
                </a:solidFill>
                <a:latin typeface="Carlito"/>
                <a:cs typeface="Carlito"/>
              </a:rPr>
              <a:t>cept  finally  </a:t>
            </a:r>
            <a:r>
              <a:rPr sz="4000" b="1" spc="-20" dirty="0">
                <a:solidFill>
                  <a:srgbClr val="FFFFFF"/>
                </a:solidFill>
                <a:latin typeface="Carlito"/>
                <a:cs typeface="Carlito"/>
              </a:rPr>
              <a:t>from</a:t>
            </a:r>
            <a:endParaRPr sz="4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2779" y="259079"/>
            <a:ext cx="3464052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8926" y="357166"/>
            <a:ext cx="46809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</a:t>
            </a:r>
            <a:r>
              <a:rPr/>
              <a:t>.</a:t>
            </a:r>
            <a:r>
              <a:rPr spc="-70"/>
              <a:t> </a:t>
            </a:r>
            <a:r>
              <a:rPr spc="-5" smtClean="0"/>
              <a:t>I</a:t>
            </a:r>
            <a:r>
              <a:rPr lang="en-IN" spc="-5" dirty="0" smtClean="0"/>
              <a:t>DENTIFIER</a:t>
            </a:r>
            <a:r>
              <a:rPr spc="-5" smtClean="0"/>
              <a:t>S</a:t>
            </a:r>
            <a:endParaRPr spc="-5" dirty="0"/>
          </a:p>
        </p:txBody>
      </p:sp>
      <p:sp>
        <p:nvSpPr>
          <p:cNvPr id="67" name="object 67"/>
          <p:cNvSpPr txBox="1"/>
          <p:nvPr/>
        </p:nvSpPr>
        <p:spPr>
          <a:xfrm>
            <a:off x="1142976" y="928671"/>
            <a:ext cx="7715304" cy="613103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What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is an</a:t>
            </a:r>
            <a:r>
              <a:rPr sz="3200" b="1" spc="-4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identifier?</a:t>
            </a:r>
            <a:endParaRPr sz="3200">
              <a:latin typeface="Carlito"/>
              <a:cs typeface="Carlito"/>
            </a:endParaRPr>
          </a:p>
          <a:p>
            <a:pPr marL="355600" marR="5080" indent="571500" algn="just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Python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Identifier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name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given 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function, class,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variable,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module, 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or 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other objects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that you’ll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be using 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your 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Python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 program.</a:t>
            </a:r>
            <a:endParaRPr sz="3200">
              <a:latin typeface="Carlito"/>
              <a:cs typeface="Carlito"/>
            </a:endParaRPr>
          </a:p>
          <a:p>
            <a:pPr marL="355600" marR="6985" indent="571500" algn="just">
              <a:lnSpc>
                <a:spcPct val="100000"/>
              </a:lnSpc>
              <a:spcBef>
                <a:spcPts val="775"/>
              </a:spcBef>
            </a:pP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short, its a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name appeared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765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For 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example: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a, b,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c</a:t>
            </a:r>
            <a:endParaRPr sz="3200">
              <a:latin typeface="Carlito"/>
              <a:cs typeface="Carlito"/>
            </a:endParaRPr>
          </a:p>
          <a:p>
            <a:pPr marL="12700" marR="1783714" algn="just">
              <a:lnSpc>
                <a:spcPct val="120000"/>
              </a:lnSpc>
              <a:spcBef>
                <a:spcPts val="5"/>
              </a:spcBef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 b and c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identifiers</a:t>
            </a:r>
            <a:r>
              <a:rPr sz="3200" b="1" spc="-1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and  a b &amp; c and ,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200" b="1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tokens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857356" y="1571612"/>
            <a:ext cx="43922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SOME </a:t>
            </a:r>
            <a:r>
              <a:rPr sz="3200" b="1" spc="-35" dirty="0">
                <a:solidFill>
                  <a:srgbClr val="FFFF00"/>
                </a:solidFill>
                <a:latin typeface="Carlito"/>
                <a:cs typeface="Carlito"/>
              </a:rPr>
              <a:t>VALID</a:t>
            </a:r>
            <a:r>
              <a:rPr sz="3200" b="1" spc="-9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IDENTIFIERS: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57752" y="2143116"/>
            <a:ext cx="1384300" cy="35759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en-IN" sz="3200" b="1" spc="-5" dirty="0" smtClean="0">
              <a:solidFill>
                <a:srgbClr val="FFFFFF"/>
              </a:solidFill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smtClean="0">
                <a:solidFill>
                  <a:srgbClr val="FFFFFF"/>
                </a:solidFill>
                <a:latin typeface="Carlito"/>
                <a:cs typeface="Carlito"/>
              </a:rPr>
              <a:t>Myfile1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y3m9d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MYFILE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14480" y="2571744"/>
            <a:ext cx="1910080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0" dirty="0">
                <a:solidFill>
                  <a:srgbClr val="FFFFFF"/>
                </a:solidFill>
                <a:latin typeface="Carlito"/>
                <a:cs typeface="Carlito"/>
              </a:rPr>
              <a:t>DATE9_7_8</a:t>
            </a:r>
            <a:endParaRPr sz="320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</a:pP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_xs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30" dirty="0">
                <a:solidFill>
                  <a:srgbClr val="FFFFFF"/>
                </a:solidFill>
                <a:latin typeface="Carlito"/>
                <a:cs typeface="Carlito"/>
              </a:rPr>
              <a:t>_FXd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14480" y="4357694"/>
            <a:ext cx="4768850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IN" sz="3200" b="1" dirty="0" smtClean="0">
              <a:solidFill>
                <a:srgbClr val="FFFF00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mtClean="0">
                <a:solidFill>
                  <a:srgbClr val="FFFF00"/>
                </a:solidFill>
                <a:latin typeface="Carlito"/>
                <a:cs typeface="Carlito"/>
              </a:rPr>
              <a:t>SOME </a:t>
            </a:r>
            <a:r>
              <a:rPr sz="3200" b="1" spc="-25" dirty="0">
                <a:solidFill>
                  <a:srgbClr val="FFFF00"/>
                </a:solidFill>
                <a:latin typeface="Carlito"/>
                <a:cs typeface="Carlito"/>
              </a:rPr>
              <a:t>INVALID</a:t>
            </a:r>
            <a:r>
              <a:rPr sz="3200" b="1" spc="-11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IDENTIFIERS: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325623" y="4974336"/>
            <a:ext cx="4713731" cy="899160"/>
            <a:chOff x="2325623" y="4974336"/>
            <a:chExt cx="4713731" cy="899160"/>
          </a:xfrm>
        </p:grpSpPr>
        <p:sp>
          <p:nvSpPr>
            <p:cNvPr id="44" name="object 44"/>
            <p:cNvSpPr/>
            <p:nvPr/>
          </p:nvSpPr>
          <p:spPr>
            <a:xfrm>
              <a:off x="2325623" y="4974336"/>
              <a:ext cx="1066800" cy="8991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54423" y="4974336"/>
              <a:ext cx="1324355" cy="8991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83223" y="4974336"/>
              <a:ext cx="1056131" cy="8991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2500298" y="5865876"/>
          <a:ext cx="5929354" cy="992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0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63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6062">
                <a:tc>
                  <a:txBody>
                    <a:bodyPr/>
                    <a:lstStyle/>
                    <a:p>
                      <a:pPr marL="31750">
                        <a:lnSpc>
                          <a:spcPts val="3045"/>
                        </a:lnSpc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MY-REC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3045"/>
                        </a:lnSpc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28dre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ts val="3045"/>
                        </a:lnSpc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break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6062">
                <a:tc>
                  <a:txBody>
                    <a:bodyPr/>
                    <a:lstStyle/>
                    <a:p>
                      <a:pPr marL="31750">
                        <a:lnSpc>
                          <a:spcPts val="3745"/>
                        </a:lnSpc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elif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3745"/>
                        </a:lnSpc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false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ts val="3745"/>
                        </a:lnSpc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del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0" y="0"/>
            <a:ext cx="835340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pc="-5" dirty="0" smtClean="0"/>
              <a:t>                            </a:t>
            </a:r>
            <a:r>
              <a:rPr spc="-5" smtClean="0"/>
              <a:t>PYTHON </a:t>
            </a:r>
            <a:r>
              <a:rPr/>
              <a:t>NAMING</a:t>
            </a:r>
            <a:r>
              <a:rPr spc="-10"/>
              <a:t> </a:t>
            </a:r>
            <a:r>
              <a:rPr lang="en-IN" spc="-10" dirty="0" smtClean="0"/>
              <a:t>         </a:t>
            </a:r>
            <a:r>
              <a:rPr spc="-10" smtClean="0"/>
              <a:t>CONVENTIONS</a:t>
            </a:r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8794" y="214290"/>
            <a:ext cx="6195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 LITERALS / </a:t>
            </a:r>
            <a:r>
              <a:rPr spc="-45" dirty="0"/>
              <a:t>CONSTANT</a:t>
            </a:r>
            <a:r>
              <a:rPr spc="-75" dirty="0"/>
              <a:t> </a:t>
            </a:r>
            <a:r>
              <a:rPr spc="-55" dirty="0"/>
              <a:t>VALUES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571604" y="1857364"/>
            <a:ext cx="712978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What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is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literals?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Carlito"/>
              <a:cs typeface="Carlito"/>
            </a:endParaRPr>
          </a:p>
          <a:p>
            <a:pPr marL="355600" marR="5080" indent="571500" algn="just">
              <a:lnSpc>
                <a:spcPct val="100000"/>
              </a:lnSpc>
            </a:pP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Literals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also called as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constants 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constant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values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values 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200" b="1" spc="-10" dirty="0">
                <a:solidFill>
                  <a:srgbClr val="FFFFFF"/>
                </a:solidFill>
                <a:latin typeface="Carlito"/>
                <a:cs typeface="Carlito"/>
              </a:rPr>
              <a:t>never change </a:t>
            </a:r>
            <a:r>
              <a:rPr sz="3200" b="1" spc="-5" dirty="0">
                <a:solidFill>
                  <a:srgbClr val="FFFFFF"/>
                </a:solidFill>
                <a:latin typeface="Carlito"/>
                <a:cs typeface="Carlito"/>
              </a:rPr>
              <a:t>during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b="1" spc="-20" dirty="0">
                <a:solidFill>
                  <a:srgbClr val="FFFFFF"/>
                </a:solidFill>
                <a:latin typeface="Carlito"/>
                <a:cs typeface="Carlito"/>
              </a:rPr>
              <a:t>execution </a:t>
            </a:r>
            <a:r>
              <a:rPr sz="3200" b="1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200" b="1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Carlito"/>
                <a:cs typeface="Carlito"/>
              </a:rPr>
              <a:t>program.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516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PYTHON CHARACTERSET</vt:lpstr>
      <vt:lpstr>TOKENS / LEXICAL UNITS</vt:lpstr>
      <vt:lpstr>Slide 3</vt:lpstr>
      <vt:lpstr>1. Keyword/Reserved Word</vt:lpstr>
      <vt:lpstr>Slide 5</vt:lpstr>
      <vt:lpstr>and assert</vt:lpstr>
      <vt:lpstr>2. IDENTIFIERS</vt:lpstr>
      <vt:lpstr>                            PYTHON NAMING          CONVENTIONS</vt:lpstr>
      <vt:lpstr>3. LITERALS / CONSTANT VALUES</vt:lpstr>
      <vt:lpstr>What are the types of literals?</vt:lpstr>
      <vt:lpstr>TYPES OF LITERALS / CONSTANT VALUES</vt:lpstr>
      <vt:lpstr>2. NUMERICAL LITERALS</vt:lpstr>
      <vt:lpstr>3) BOOLEAN LITERALS OR CONSTANTS.</vt:lpstr>
      <vt:lpstr>PUNCTUATORS</vt:lpstr>
      <vt:lpstr>COMMENTS</vt:lpstr>
      <vt:lpstr>STATEMENTS</vt:lpstr>
      <vt:lpstr>FUNCTIONS</vt:lpstr>
      <vt:lpstr>VARIABLES AND ASSIGNMENTS</vt:lpstr>
      <vt:lpstr>INPUT ( ) FUNCTION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sns</dc:creator>
  <cp:lastModifiedBy>sns</cp:lastModifiedBy>
  <cp:revision>13</cp:revision>
  <dcterms:created xsi:type="dcterms:W3CDTF">2021-03-04T04:13:44Z</dcterms:created>
  <dcterms:modified xsi:type="dcterms:W3CDTF">2022-03-14T04:09:54Z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